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733" r:id="rId1"/>
  </p:sldMasterIdLst>
  <p:notesMasterIdLst>
    <p:notesMasterId r:id="rId153"/>
  </p:notesMasterIdLst>
  <p:sldIdLst>
    <p:sldId id="256" r:id="rId2"/>
    <p:sldId id="282" r:id="rId3"/>
    <p:sldId id="374" r:id="rId4"/>
    <p:sldId id="289" r:id="rId5"/>
    <p:sldId id="392" r:id="rId6"/>
    <p:sldId id="417" r:id="rId7"/>
    <p:sldId id="491" r:id="rId8"/>
    <p:sldId id="390" r:id="rId9"/>
    <p:sldId id="393" r:id="rId10"/>
    <p:sldId id="394" r:id="rId11"/>
    <p:sldId id="395" r:id="rId12"/>
    <p:sldId id="530" r:id="rId13"/>
    <p:sldId id="531" r:id="rId14"/>
    <p:sldId id="532" r:id="rId15"/>
    <p:sldId id="533" r:id="rId16"/>
    <p:sldId id="534" r:id="rId17"/>
    <p:sldId id="535" r:id="rId18"/>
    <p:sldId id="490" r:id="rId19"/>
    <p:sldId id="398" r:id="rId20"/>
    <p:sldId id="410" r:id="rId21"/>
    <p:sldId id="397" r:id="rId22"/>
    <p:sldId id="399" r:id="rId23"/>
    <p:sldId id="527" r:id="rId24"/>
    <p:sldId id="528" r:id="rId25"/>
    <p:sldId id="529" r:id="rId26"/>
    <p:sldId id="376" r:id="rId27"/>
    <p:sldId id="387" r:id="rId28"/>
    <p:sldId id="377" r:id="rId29"/>
    <p:sldId id="381" r:id="rId30"/>
    <p:sldId id="391" r:id="rId31"/>
    <p:sldId id="419" r:id="rId32"/>
    <p:sldId id="383" r:id="rId33"/>
    <p:sldId id="384" r:id="rId34"/>
    <p:sldId id="413" r:id="rId35"/>
    <p:sldId id="414" r:id="rId36"/>
    <p:sldId id="411" r:id="rId37"/>
    <p:sldId id="412" r:id="rId38"/>
    <p:sldId id="415" r:id="rId39"/>
    <p:sldId id="416" r:id="rId40"/>
    <p:sldId id="420" r:id="rId41"/>
    <p:sldId id="477" r:id="rId42"/>
    <p:sldId id="421" r:id="rId43"/>
    <p:sldId id="422" r:id="rId44"/>
    <p:sldId id="423" r:id="rId45"/>
    <p:sldId id="424" r:id="rId46"/>
    <p:sldId id="425" r:id="rId47"/>
    <p:sldId id="426" r:id="rId48"/>
    <p:sldId id="427" r:id="rId49"/>
    <p:sldId id="428" r:id="rId50"/>
    <p:sldId id="429" r:id="rId51"/>
    <p:sldId id="430" r:id="rId52"/>
    <p:sldId id="431" r:id="rId53"/>
    <p:sldId id="432" r:id="rId54"/>
    <p:sldId id="433" r:id="rId55"/>
    <p:sldId id="434" r:id="rId56"/>
    <p:sldId id="435" r:id="rId57"/>
    <p:sldId id="436" r:id="rId58"/>
    <p:sldId id="437" r:id="rId59"/>
    <p:sldId id="438" r:id="rId60"/>
    <p:sldId id="454" r:id="rId61"/>
    <p:sldId id="455" r:id="rId62"/>
    <p:sldId id="449" r:id="rId63"/>
    <p:sldId id="450" r:id="rId64"/>
    <p:sldId id="451" r:id="rId65"/>
    <p:sldId id="452" r:id="rId66"/>
    <p:sldId id="453" r:id="rId67"/>
    <p:sldId id="442" r:id="rId68"/>
    <p:sldId id="443" r:id="rId69"/>
    <p:sldId id="444" r:id="rId70"/>
    <p:sldId id="445" r:id="rId71"/>
    <p:sldId id="446" r:id="rId72"/>
    <p:sldId id="447" r:id="rId73"/>
    <p:sldId id="448" r:id="rId74"/>
    <p:sldId id="460" r:id="rId75"/>
    <p:sldId id="457" r:id="rId76"/>
    <p:sldId id="484" r:id="rId77"/>
    <p:sldId id="481" r:id="rId78"/>
    <p:sldId id="483" r:id="rId79"/>
    <p:sldId id="485" r:id="rId80"/>
    <p:sldId id="486" r:id="rId81"/>
    <p:sldId id="487" r:id="rId82"/>
    <p:sldId id="544" r:id="rId83"/>
    <p:sldId id="380" r:id="rId84"/>
    <p:sldId id="545" r:id="rId85"/>
    <p:sldId id="482" r:id="rId86"/>
    <p:sldId id="546" r:id="rId87"/>
    <p:sldId id="400" r:id="rId88"/>
    <p:sldId id="461" r:id="rId89"/>
    <p:sldId id="401" r:id="rId90"/>
    <p:sldId id="402" r:id="rId91"/>
    <p:sldId id="403" r:id="rId92"/>
    <p:sldId id="404" r:id="rId93"/>
    <p:sldId id="405" r:id="rId94"/>
    <p:sldId id="406" r:id="rId95"/>
    <p:sldId id="407" r:id="rId96"/>
    <p:sldId id="408" r:id="rId97"/>
    <p:sldId id="409" r:id="rId98"/>
    <p:sldId id="498" r:id="rId99"/>
    <p:sldId id="499" r:id="rId100"/>
    <p:sldId id="519" r:id="rId101"/>
    <p:sldId id="508" r:id="rId102"/>
    <p:sldId id="509" r:id="rId103"/>
    <p:sldId id="510" r:id="rId104"/>
    <p:sldId id="515" r:id="rId105"/>
    <p:sldId id="500" r:id="rId106"/>
    <p:sldId id="511" r:id="rId107"/>
    <p:sldId id="512" r:id="rId108"/>
    <p:sldId id="513" r:id="rId109"/>
    <p:sldId id="514" r:id="rId110"/>
    <p:sldId id="502" r:id="rId111"/>
    <p:sldId id="517" r:id="rId112"/>
    <p:sldId id="518" r:id="rId113"/>
    <p:sldId id="505" r:id="rId114"/>
    <p:sldId id="520" r:id="rId115"/>
    <p:sldId id="506" r:id="rId116"/>
    <p:sldId id="521" r:id="rId117"/>
    <p:sldId id="522" r:id="rId118"/>
    <p:sldId id="523" r:id="rId119"/>
    <p:sldId id="462" r:id="rId120"/>
    <p:sldId id="463" r:id="rId121"/>
    <p:sldId id="464" r:id="rId122"/>
    <p:sldId id="494" r:id="rId123"/>
    <p:sldId id="495" r:id="rId124"/>
    <p:sldId id="496" r:id="rId125"/>
    <p:sldId id="465" r:id="rId126"/>
    <p:sldId id="467" r:id="rId127"/>
    <p:sldId id="497" r:id="rId128"/>
    <p:sldId id="468" r:id="rId129"/>
    <p:sldId id="469" r:id="rId130"/>
    <p:sldId id="536" r:id="rId131"/>
    <p:sldId id="537" r:id="rId132"/>
    <p:sldId id="538" r:id="rId133"/>
    <p:sldId id="539" r:id="rId134"/>
    <p:sldId id="540" r:id="rId135"/>
    <p:sldId id="541" r:id="rId136"/>
    <p:sldId id="542" r:id="rId137"/>
    <p:sldId id="543" r:id="rId138"/>
    <p:sldId id="547" r:id="rId139"/>
    <p:sldId id="548" r:id="rId140"/>
    <p:sldId id="557" r:id="rId141"/>
    <p:sldId id="549" r:id="rId142"/>
    <p:sldId id="550" r:id="rId143"/>
    <p:sldId id="551" r:id="rId144"/>
    <p:sldId id="552" r:id="rId145"/>
    <p:sldId id="553" r:id="rId146"/>
    <p:sldId id="554" r:id="rId147"/>
    <p:sldId id="555" r:id="rId148"/>
    <p:sldId id="556" r:id="rId149"/>
    <p:sldId id="375" r:id="rId150"/>
    <p:sldId id="305" r:id="rId151"/>
    <p:sldId id="280" r:id="rId152"/>
  </p:sldIdLst>
  <p:sldSz cx="9144000" cy="6858000" type="screen4x3"/>
  <p:notesSz cx="6669088" cy="987266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F8B"/>
    <a:srgbClr val="8996A0"/>
    <a:srgbClr val="FF791E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2" autoAdjust="0"/>
    <p:restoredTop sz="94660" autoAdjust="0"/>
  </p:normalViewPr>
  <p:slideViewPr>
    <p:cSldViewPr>
      <p:cViewPr>
        <p:scale>
          <a:sx n="90" d="100"/>
          <a:sy n="90" d="100"/>
        </p:scale>
        <p:origin x="-1229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051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8A75F-FEFB-4241-BC4D-78E58F7DBC6F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689475"/>
            <a:ext cx="5335588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F52F-5ABE-4BC8-80D1-04CCC0A4A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5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HW104 shown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3DA336-A14B-4867-882E-F8AF67F518D9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35" y="4995511"/>
            <a:ext cx="6336826" cy="46895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A4F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&lt;Heading&gt;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231775" y="5464175"/>
            <a:ext cx="6337285" cy="345935"/>
          </a:xfrm>
        </p:spPr>
        <p:txBody>
          <a:bodyPr/>
          <a:lstStyle>
            <a:lvl1pPr marL="195263" marR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 sz="1800">
                <a:solidFill>
                  <a:srgbClr val="8996A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195263" marR="0" lvl="0" indent="-1952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996A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&lt;Sub-heading/Presenter/Date&gt;</a:t>
            </a:r>
            <a:endParaRPr lang="en-GB" dirty="0" smtClean="0"/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-1805" y="241384"/>
            <a:ext cx="9145805" cy="1440000"/>
          </a:xfrm>
          <a:prstGeom prst="rect">
            <a:avLst/>
          </a:prstGeom>
          <a:solidFill>
            <a:srgbClr val="00A4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GB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7020" y="1278320"/>
            <a:ext cx="28821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GB" sz="860" dirty="0">
                <a:solidFill>
                  <a:schemeClr val="bg1"/>
                </a:solidFill>
              </a:rPr>
              <a:t>The most important thing we build is trust</a:t>
            </a:r>
          </a:p>
        </p:txBody>
      </p:sp>
      <p:pic>
        <p:nvPicPr>
          <p:cNvPr id="26" name="Picture 2" descr="P:\logos\cobham_logo_white_screen_RGB_png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471815"/>
            <a:ext cx="2038829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" name="Table 2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7757036"/>
              </p:ext>
            </p:extLst>
          </p:nvPr>
        </p:nvGraphicFramePr>
        <p:xfrm>
          <a:off x="1805" y="3774645"/>
          <a:ext cx="9144000" cy="230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230430"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ADVANCED ELECTRONIC </a:t>
                      </a:r>
                      <a:r>
                        <a:rPr lang="en-US" sz="780" b="1" baseline="0" dirty="0" smtClean="0"/>
                        <a:t>SOLUTIONS</a:t>
                      </a:r>
                      <a:endParaRPr lang="en-US" sz="780" b="1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AVIATION SERVICES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COMMUNICATIONS AND CONNECTIVITY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8996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80" b="1" dirty="0" smtClean="0"/>
                        <a:t>MISSION SYSTEMS</a:t>
                      </a:r>
                      <a:endParaRPr lang="en-US" sz="780" b="1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solidFill>
                      <a:srgbClr val="8996A0"/>
                    </a:solidFill>
                  </a:tcPr>
                </a:tc>
              </a:tr>
            </a:tbl>
          </a:graphicData>
        </a:graphic>
      </p:graphicFrame>
      <p:pic>
        <p:nvPicPr>
          <p:cNvPr id="30" name="Picture 1" descr="E:\Images\InDesign\POWERPOINT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700775"/>
            <a:ext cx="9144000" cy="207082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5937992"/>
            <a:ext cx="2515481" cy="680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mparison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1D66853-4EE4-4A1F-A0BA-21107A99656D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0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92D68E35-7437-4582-A6C7-9D0EB5E9CB3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55F9C551-2FA5-4122-A83D-551109472C7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Content with Cap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00"/>
            <a:ext cx="3008313" cy="8548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24700"/>
            <a:ext cx="5111750" cy="500146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08015"/>
            <a:ext cx="3008313" cy="411814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4FFC67E-66A0-4412-AB75-DB34FC7854C1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W Title and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8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W Title and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94952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70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4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Picture with Cap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3105"/>
            <a:ext cx="5486400" cy="35644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B9E78077-ED29-4C78-841F-6F839B6C9B3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Vertical Title and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201510"/>
            <a:ext cx="2070100" cy="518500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1201510"/>
            <a:ext cx="6059488" cy="51850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0B9192DD-6848-40D4-BC96-608866D78954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88" y="2493494"/>
            <a:ext cx="7077456" cy="1914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E99E1-55A7-48B4-BEDF-FD9686B3D392}" type="datetime1">
              <a:rPr lang="en-US" altLang="en-US"/>
              <a:pPr>
                <a:defRPr/>
              </a:pPr>
              <a:t>7/25/2016</a:t>
            </a:fld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563938" y="6656388"/>
            <a:ext cx="2286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Aeroflex Company Confidential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CF113-5701-4AF6-AD2F-98F86FB2C1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361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911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44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9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itle and Conten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5605913"/>
            <a:ext cx="3348372" cy="9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White with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5733256"/>
            <a:ext cx="2515481" cy="680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ce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00A8B4">
                  <a:shade val="30000"/>
                  <a:satMod val="115000"/>
                </a:srgbClr>
              </a:gs>
              <a:gs pos="50000">
                <a:srgbClr val="00A8B4">
                  <a:shade val="67500"/>
                  <a:satMod val="115000"/>
                </a:srgbClr>
              </a:gs>
              <a:gs pos="100000">
                <a:srgbClr val="00A8B4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orange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rgbClr val="F25600"/>
              </a:gs>
              <a:gs pos="50000">
                <a:srgbClr val="FF7900">
                  <a:shade val="67500"/>
                  <a:satMod val="115000"/>
                </a:srgbClr>
              </a:gs>
              <a:gs pos="100000">
                <a:srgbClr val="FF79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Grey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077440"/>
            <a:ext cx="9180512" cy="5447904"/>
          </a:xfrm>
          <a:prstGeom prst="rect">
            <a:avLst/>
          </a:prstGeom>
          <a:gradFill>
            <a:gsLst>
              <a:gs pos="84000">
                <a:srgbClr val="8996A0"/>
              </a:gs>
              <a:gs pos="100000">
                <a:srgbClr val="6F7F8B"/>
              </a:gs>
            </a:gsLst>
            <a:lin ang="81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564" y="3933056"/>
            <a:ext cx="5261207" cy="29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Section Header Cyan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077440"/>
            <a:ext cx="9144000" cy="544790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092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0873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A96821F-3BDC-47CD-9770-420974EAC24F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4509120"/>
            <a:ext cx="41464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W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239838"/>
            <a:ext cx="4064000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65588" cy="5146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4261" y="202980"/>
            <a:ext cx="6144799" cy="4608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4260" y="663575"/>
            <a:ext cx="6144815" cy="422275"/>
          </a:xfrm>
        </p:spPr>
        <p:txBody>
          <a:bodyPr lIns="90000" tIns="46800" rIns="90000" bIns="46800"/>
          <a:lstStyle>
            <a:lvl1pPr marL="0" indent="1588">
              <a:buNone/>
              <a:tabLst/>
              <a:defRPr sz="1800">
                <a:solidFill>
                  <a:srgbClr val="8996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3311525" y="6505075"/>
            <a:ext cx="2519363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262EFB65-E16C-451A-8365-0EA1441EB5B7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1800" y="6505075"/>
            <a:ext cx="381000" cy="304800"/>
          </a:xfrm>
          <a:ln/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fld id="{62FEDF8E-5B0F-4A65-9F05-A41FA811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39838"/>
            <a:ext cx="8281988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5192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11525" y="6508750"/>
            <a:ext cx="2519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C45E5B5-605A-4497-BEB2-7A77461E4807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251922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1800" y="650875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0600ADF-17AC-4085-9C50-2A0435A054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51923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251924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0" y="6489700"/>
            <a:ext cx="9144000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-36513" y="1123950"/>
            <a:ext cx="919797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GB"/>
          </a:p>
        </p:txBody>
      </p:sp>
      <p:pic>
        <p:nvPicPr>
          <p:cNvPr id="15" name="Picture 2" descr="P:\logos\cobham_logo_cyan.png"/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300" y="217410"/>
            <a:ext cx="2055845" cy="21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9336" y="65602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rgbClr val="00A4F2"/>
              </a:buClr>
              <a:buNone/>
            </a:pPr>
            <a:r>
              <a:rPr lang="en-GB" sz="1000" dirty="0" smtClean="0">
                <a:solidFill>
                  <a:srgbClr val="FF7900"/>
                </a:solidFill>
              </a:rPr>
              <a:t>www.cobham.com/wireless</a:t>
            </a:r>
            <a:endParaRPr lang="en-US" sz="1000" dirty="0" err="1" smtClean="0">
              <a:solidFill>
                <a:srgbClr val="FF79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06" r:id="rId2"/>
    <p:sldLayoutId id="2147483822" r:id="rId3"/>
    <p:sldLayoutId id="2147483807" r:id="rId4"/>
    <p:sldLayoutId id="2147483823" r:id="rId5"/>
    <p:sldLayoutId id="2147483825" r:id="rId6"/>
    <p:sldLayoutId id="2147483826" r:id="rId7"/>
    <p:sldLayoutId id="2147483827" r:id="rId8"/>
    <p:sldLayoutId id="2147483808" r:id="rId9"/>
    <p:sldLayoutId id="2147483809" r:id="rId10"/>
    <p:sldLayoutId id="2147483824" r:id="rId11"/>
    <p:sldLayoutId id="2147483810" r:id="rId12"/>
    <p:sldLayoutId id="2147483811" r:id="rId13"/>
    <p:sldLayoutId id="2147483812" r:id="rId14"/>
    <p:sldLayoutId id="2147483828" r:id="rId15"/>
    <p:sldLayoutId id="2147483829" r:id="rId16"/>
    <p:sldLayoutId id="2147483830" r:id="rId17"/>
    <p:sldLayoutId id="2147483813" r:id="rId18"/>
    <p:sldLayoutId id="2147483815" r:id="rId19"/>
    <p:sldLayoutId id="2147483821" r:id="rId20"/>
    <p:sldLayoutId id="2147483831" r:id="rId21"/>
    <p:sldLayoutId id="2147483832" r:id="rId22"/>
    <p:sldLayoutId id="2147483833" r:id="rId23"/>
    <p:sldLayoutId id="2147483834" r:id="rId2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A4F2"/>
          </a:solidFill>
          <a:latin typeface="Tahoma" pitchFamily="34" charset="0"/>
        </a:defRPr>
      </a:lvl9pPr>
    </p:titleStyle>
    <p:bodyStyle>
      <a:lvl1pPr marL="195263" indent="-19526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62000" indent="-190500" algn="l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2pPr>
      <a:lvl3pPr marL="1236663" indent="-188913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800">
          <a:solidFill>
            <a:schemeClr val="tx1"/>
          </a:solidFill>
          <a:latin typeface="+mn-lt"/>
        </a:defRPr>
      </a:lvl3pPr>
      <a:lvl4pPr marL="1719263" indent="-252413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lr>
          <a:srgbClr val="009FDA"/>
        </a:buClr>
        <a:buSzPct val="130000"/>
        <a:buFont typeface="Times" pitchFamily="18" charset="0"/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mailto:TM500Support.CN@cobham.co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mozilla.org/en-US/firefox/product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7-zip.org/" TargetMode="External"/><Relationship Id="rId3" Type="http://schemas.openxmlformats.org/officeDocument/2006/relationships/hyperlink" Target="http://www.putty.org/" TargetMode="External"/><Relationship Id="rId7" Type="http://schemas.openxmlformats.org/officeDocument/2006/relationships/hyperlink" Target="https://www.foxitsoftware.com/products/pdf-reader/" TargetMode="External"/><Relationship Id="rId2" Type="http://schemas.openxmlformats.org/officeDocument/2006/relationships/hyperlink" Target="https://www.microsoft.com/en-US/download/details.aspx?id=306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zilla.org/en-US/firefox/products/" TargetMode="External"/><Relationship Id="rId5" Type="http://schemas.openxmlformats.org/officeDocument/2006/relationships/hyperlink" Target="https://notepad-plus-plus.org/" TargetMode="External"/><Relationship Id="rId4" Type="http://schemas.openxmlformats.org/officeDocument/2006/relationships/hyperlink" Target="https://www.wireshark.org/download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putty.org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pywin32/files/pywin32/Build%20214/pywin32-214.win32-py2.7.exe/download" TargetMode="External"/><Relationship Id="rId2" Type="http://schemas.openxmlformats.org/officeDocument/2006/relationships/hyperlink" Target="https://www.python.org/ftp/python/2.7.5/python-2.7.5.ms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pi.python.org/packages/b6/1a/9ab16ad92f2d86e435a69a8339201e122aaddec43e214f1736a750df618f/xlrd-0.7.9.win32.exe#md5=9b5c92a10c01910fc95cbe3f2cbbe7c0" TargetMode="External"/><Relationship Id="rId4" Type="http://schemas.openxmlformats.org/officeDocument/2006/relationships/hyperlink" Target="https://sourceforge.net/projects/wxpython/files/wxPython/2.8.12.1/wxPython2.8-win32-unicode-2.8.12.1-py27.exe/download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wireshark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2016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234" y="5029200"/>
            <a:ext cx="7580125" cy="435265"/>
          </a:xfrm>
        </p:spPr>
        <p:txBody>
          <a:bodyPr/>
          <a:lstStyle/>
          <a:p>
            <a:r>
              <a:rPr lang="en-US" dirty="0" smtClean="0"/>
              <a:t>CN-008 E500 Test Setup (MK3)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7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5263" lvl="1" indent="-195263">
              <a:buClr>
                <a:srgbClr val="009FDA"/>
              </a:buClr>
              <a:buSzPct val="130000"/>
              <a:buFont typeface="Arial" pitchFamily="34" charset="0"/>
              <a:buChar char="•"/>
            </a:pPr>
            <a:r>
              <a:rPr lang="en-US" dirty="0"/>
              <a:t>Cell Unit: HW104 TM500</a:t>
            </a:r>
            <a:r>
              <a:rPr lang="zh-CN" altLang="en-US" dirty="0"/>
              <a:t>，每台</a:t>
            </a:r>
            <a:r>
              <a:rPr lang="en-US" altLang="zh-CN" dirty="0"/>
              <a:t>Cell Unit</a:t>
            </a:r>
            <a:r>
              <a:rPr lang="zh-CN" altLang="en-US" dirty="0"/>
              <a:t>最多支持两个小区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Cell Unit – HW104 TM500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600200"/>
            <a:ext cx="6477000" cy="481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95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dirty="0"/>
              <a:t>AC System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配置</a:t>
            </a:r>
            <a:r>
              <a:rPr lang="en-US" altLang="zh-CN" i="1" dirty="0"/>
              <a:t>Software Licensing</a:t>
            </a:r>
            <a:r>
              <a:rPr lang="zh-CN" altLang="en-US" dirty="0"/>
              <a:t>模式。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5472112" cy="454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6466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dirty="0"/>
              <a:t>AC System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如下图所示配置</a:t>
            </a:r>
            <a:r>
              <a:rPr lang="en-US" altLang="zh-CN" dirty="0" smtClean="0"/>
              <a:t>Setup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598"/>
            <a:ext cx="5703887" cy="408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06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dirty="0"/>
              <a:t>AC System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如下图所示配置</a:t>
            </a:r>
            <a:r>
              <a:rPr lang="en-US" altLang="zh-CN" dirty="0" smtClean="0"/>
              <a:t>Radio Cards</a:t>
            </a:r>
            <a:r>
              <a:rPr lang="zh-CN" altLang="en-US" dirty="0" smtClean="0"/>
              <a:t>，然后点击</a:t>
            </a:r>
            <a:r>
              <a:rPr lang="en-US" altLang="zh-CN" i="1" dirty="0" smtClean="0"/>
              <a:t>OK</a:t>
            </a:r>
            <a:r>
              <a:rPr lang="zh-CN" altLang="en-US" dirty="0" smtClean="0"/>
              <a:t>连接</a:t>
            </a:r>
            <a:r>
              <a:rPr lang="en-US" altLang="zh-CN" dirty="0" smtClean="0"/>
              <a:t>AC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Cell Units.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267" y="4191000"/>
            <a:ext cx="3951205" cy="22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1163"/>
            <a:ext cx="4114800" cy="294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9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dirty="0"/>
              <a:t>AC System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Command Line</a:t>
            </a:r>
            <a:r>
              <a:rPr lang="zh-CN" altLang="en-US" dirty="0" smtClean="0"/>
              <a:t>窗口运行如下命令查询</a:t>
            </a:r>
            <a:r>
              <a:rPr lang="en-US" altLang="zh-CN" dirty="0" smtClean="0"/>
              <a:t>System ID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041400" lvl="2" indent="0">
              <a:buNone/>
            </a:pPr>
            <a:r>
              <a:rPr lang="en-US" dirty="0" err="1" smtClean="0"/>
              <a:t>forw</a:t>
            </a:r>
            <a:r>
              <a:rPr lang="en-US" dirty="0" smtClean="0"/>
              <a:t> </a:t>
            </a:r>
            <a:r>
              <a:rPr lang="en-US" dirty="0" err="1" smtClean="0"/>
              <a:t>swl</a:t>
            </a:r>
            <a:r>
              <a:rPr lang="en-US" dirty="0" smtClean="0"/>
              <a:t> </a:t>
            </a:r>
            <a:r>
              <a:rPr lang="en-US" dirty="0" err="1" smtClean="0"/>
              <a:t>getsystemid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9622"/>
            <a:ext cx="6705600" cy="368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9304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查询</a:t>
            </a:r>
            <a:r>
              <a:rPr lang="en-US" altLang="zh-CN" dirty="0" smtClean="0"/>
              <a:t>GFRU</a:t>
            </a:r>
            <a:r>
              <a:rPr lang="zh-CN" altLang="en-US" dirty="0" smtClean="0"/>
              <a:t>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在</a:t>
            </a:r>
            <a:r>
              <a:rPr lang="en-US" altLang="zh-CN" dirty="0"/>
              <a:t>Command Line</a:t>
            </a:r>
            <a:r>
              <a:rPr lang="zh-CN" altLang="en-US" dirty="0"/>
              <a:t>窗口运行如下命令查</a:t>
            </a:r>
            <a:r>
              <a:rPr lang="zh-CN" altLang="en-US" dirty="0" smtClean="0"/>
              <a:t>询</a:t>
            </a:r>
            <a:r>
              <a:rPr lang="en-US" altLang="zh-CN" dirty="0" smtClean="0"/>
              <a:t>GFRU</a:t>
            </a:r>
            <a:r>
              <a:rPr lang="zh-CN" altLang="en-US" dirty="0" smtClean="0"/>
              <a:t>信息，以读取</a:t>
            </a:r>
            <a:r>
              <a:rPr lang="en-US" altLang="zh-CN" dirty="0" smtClean="0"/>
              <a:t>AC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Cell Units</a:t>
            </a:r>
            <a:r>
              <a:rPr lang="zh-CN" altLang="en-US" dirty="0" smtClean="0"/>
              <a:t>的序列号以及所有板卡信息。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1200"/>
            <a:ext cx="6596062" cy="33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3015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</a:t>
            </a:r>
            <a:r>
              <a:rPr lang="zh-CN" altLang="en-US" dirty="0" smtClean="0"/>
              <a:t>询</a:t>
            </a:r>
            <a:r>
              <a:rPr lang="en-US" dirty="0" smtClean="0"/>
              <a:t>TM500 #1 </a:t>
            </a:r>
            <a:r>
              <a:rPr lang="en-US" dirty="0"/>
              <a:t>System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TM500 #1 System ID</a:t>
            </a:r>
            <a:r>
              <a:rPr lang="zh-CN" altLang="en-US" dirty="0" smtClean="0"/>
              <a:t>查询步骤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如下图所示配置</a:t>
            </a:r>
            <a:r>
              <a:rPr lang="en-US" altLang="zh-CN" dirty="0" smtClean="0"/>
              <a:t>Software Licensing</a:t>
            </a:r>
            <a:r>
              <a:rPr lang="zh-CN" altLang="en-US" dirty="0" smtClean="0"/>
              <a:t>模式。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67" y="2035950"/>
            <a:ext cx="5334000" cy="44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57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dirty="0"/>
              <a:t>TM500 #1 System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如下图所示配置</a:t>
            </a:r>
            <a:r>
              <a:rPr lang="en-US" altLang="zh-CN" dirty="0" smtClean="0"/>
              <a:t>TM500 #1 Setup.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63785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7438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dirty="0"/>
              <a:t>TM500 #1 System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如下图所示配置</a:t>
            </a:r>
            <a:r>
              <a:rPr lang="en-US" altLang="zh-CN" dirty="0" smtClean="0"/>
              <a:t>Radio Cards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63785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8409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dirty="0"/>
              <a:t>TM500 #1 System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在</a:t>
            </a:r>
            <a:r>
              <a:rPr lang="en-US" altLang="zh-CN" dirty="0"/>
              <a:t>Command Line</a:t>
            </a:r>
            <a:r>
              <a:rPr lang="zh-CN" altLang="en-US" dirty="0"/>
              <a:t>窗口运行如下命令查询</a:t>
            </a:r>
            <a:r>
              <a:rPr lang="en-US" altLang="zh-CN" dirty="0"/>
              <a:t>System ID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1041400" lvl="2" indent="0">
              <a:buNone/>
            </a:pPr>
            <a:r>
              <a:rPr lang="en-US" dirty="0" err="1"/>
              <a:t>forw</a:t>
            </a:r>
            <a:r>
              <a:rPr lang="en-US" dirty="0"/>
              <a:t> </a:t>
            </a:r>
            <a:r>
              <a:rPr lang="en-US" dirty="0" err="1"/>
              <a:t>swl</a:t>
            </a:r>
            <a:r>
              <a:rPr lang="en-US" dirty="0"/>
              <a:t> </a:t>
            </a:r>
            <a:r>
              <a:rPr lang="en-US" dirty="0" err="1"/>
              <a:t>getsystemid</a:t>
            </a:r>
            <a:endParaRPr lang="en-US" dirty="0"/>
          </a:p>
          <a:p>
            <a:pPr marL="4763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6553200" cy="439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7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dirty="0"/>
              <a:t>TM500 </a:t>
            </a:r>
            <a:r>
              <a:rPr lang="en-US" dirty="0" smtClean="0"/>
              <a:t>#2/#3 </a:t>
            </a:r>
            <a:r>
              <a:rPr lang="en-US" dirty="0"/>
              <a:t>System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请根据</a:t>
            </a:r>
            <a:r>
              <a:rPr lang="en-US" altLang="zh-CN" dirty="0" smtClean="0"/>
              <a:t>TM500 #1</a:t>
            </a:r>
            <a:r>
              <a:rPr lang="zh-CN" altLang="en-US" dirty="0" smtClean="0"/>
              <a:t>类似的步骤，依次查询</a:t>
            </a:r>
            <a:r>
              <a:rPr lang="en-US" altLang="zh-CN" dirty="0" smtClean="0"/>
              <a:t>TM500 #2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TM500 #3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System ID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导出</a:t>
            </a:r>
            <a:r>
              <a:rPr lang="en-US" altLang="zh-CN" dirty="0" smtClean="0"/>
              <a:t>Session log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571500" lvl="1" indent="0">
              <a:buNone/>
            </a:pPr>
            <a:endParaRPr lang="en-US" altLang="zh-CN" dirty="0"/>
          </a:p>
          <a:p>
            <a:pPr marL="571500" lvl="1" indent="0">
              <a:buNone/>
            </a:pPr>
            <a:endParaRPr lang="en-US" altLang="zh-CN" dirty="0" smtClean="0"/>
          </a:p>
          <a:p>
            <a:pPr marL="571500" lvl="1" indent="0">
              <a:buNone/>
            </a:pPr>
            <a:endParaRPr lang="en-US" altLang="zh-CN" dirty="0"/>
          </a:p>
          <a:p>
            <a:pPr marL="571500" lvl="1" indent="0">
              <a:buNone/>
            </a:pPr>
            <a:endParaRPr lang="en-US" altLang="zh-CN" dirty="0" smtClean="0"/>
          </a:p>
          <a:p>
            <a:pPr marL="571500" lvl="1" indent="0">
              <a:buNone/>
            </a:pPr>
            <a:endParaRPr lang="en-US" altLang="zh-CN" dirty="0"/>
          </a:p>
          <a:p>
            <a:pPr marL="571500" lvl="1" indent="0">
              <a:buNone/>
            </a:pPr>
            <a:endParaRPr lang="en-US" altLang="zh-CN" dirty="0" smtClean="0"/>
          </a:p>
          <a:p>
            <a:pPr marL="571500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请把</a:t>
            </a:r>
            <a:r>
              <a:rPr lang="en-US" altLang="zh-CN" dirty="0" smtClean="0"/>
              <a:t>Session log</a:t>
            </a:r>
            <a:r>
              <a:rPr lang="zh-CN" altLang="en-US" dirty="0" smtClean="0"/>
              <a:t>发送至</a:t>
            </a:r>
            <a:r>
              <a:rPr lang="zh-CN" altLang="en-US" dirty="0"/>
              <a:t>负责</a:t>
            </a:r>
            <a:r>
              <a:rPr lang="en-US" altLang="zh-CN" dirty="0"/>
              <a:t>TM500</a:t>
            </a:r>
            <a:r>
              <a:rPr lang="zh-CN" altLang="en-US" dirty="0"/>
              <a:t>接口的销售和相关</a:t>
            </a:r>
            <a:r>
              <a:rPr lang="en-US" altLang="zh-CN" dirty="0"/>
              <a:t>FAE</a:t>
            </a:r>
            <a:r>
              <a:rPr lang="zh-CN" altLang="en-US" dirty="0"/>
              <a:t>，并抄送邮件至 </a:t>
            </a:r>
            <a:r>
              <a:rPr lang="en-US" altLang="zh-CN" dirty="0" smtClean="0">
                <a:hlinkClick r:id="rId2"/>
              </a:rPr>
              <a:t>TM500Support.CN@cobham.com</a:t>
            </a:r>
            <a:r>
              <a:rPr lang="zh-CN" altLang="en-US" dirty="0" smtClean="0"/>
              <a:t>，以申请</a:t>
            </a:r>
            <a:r>
              <a:rPr lang="en-US" altLang="zh-CN" dirty="0" smtClean="0"/>
              <a:t>licenses. </a:t>
            </a:r>
          </a:p>
          <a:p>
            <a:pPr marL="571500" lvl="1" indent="0">
              <a:buNone/>
            </a:pPr>
            <a:endParaRPr lang="en-US" dirty="0"/>
          </a:p>
          <a:p>
            <a:pPr marL="571500" lvl="1" indent="0">
              <a:buNone/>
            </a:pPr>
            <a:r>
              <a:rPr lang="zh-CN" altLang="en-US" sz="1600" i="1" dirty="0" smtClean="0"/>
              <a:t>备注：除了通过</a:t>
            </a:r>
            <a:r>
              <a:rPr lang="en-US" altLang="zh-CN" sz="1600" i="1" dirty="0" smtClean="0"/>
              <a:t>GFRU</a:t>
            </a:r>
            <a:r>
              <a:rPr lang="zh-CN" altLang="en-US" sz="1600" i="1" dirty="0" smtClean="0"/>
              <a:t>读取</a:t>
            </a:r>
            <a:r>
              <a:rPr lang="en-US" altLang="zh-CN" sz="1600" i="1" dirty="0" smtClean="0"/>
              <a:t>AC</a:t>
            </a:r>
            <a:r>
              <a:rPr lang="zh-CN" altLang="en-US" sz="1600" i="1" dirty="0" smtClean="0"/>
              <a:t>和</a:t>
            </a:r>
            <a:r>
              <a:rPr lang="en-US" altLang="zh-CN" sz="1600" i="1" dirty="0" smtClean="0"/>
              <a:t>Cell Units</a:t>
            </a:r>
            <a:r>
              <a:rPr lang="zh-CN" altLang="en-US" sz="1600" i="1" dirty="0" smtClean="0"/>
              <a:t>序列</a:t>
            </a:r>
            <a:r>
              <a:rPr lang="zh-CN" altLang="en-US" sz="1600" i="1" dirty="0"/>
              <a:t>号外</a:t>
            </a:r>
            <a:r>
              <a:rPr lang="zh-CN" altLang="en-US" sz="1600" i="1" dirty="0" smtClean="0"/>
              <a:t>，也可直接从</a:t>
            </a:r>
            <a:r>
              <a:rPr lang="en-US" altLang="zh-CN" sz="1600" i="1" dirty="0"/>
              <a:t>TM500</a:t>
            </a:r>
            <a:r>
              <a:rPr lang="zh-CN" altLang="en-US" sz="1600" i="1" dirty="0"/>
              <a:t>背面板的右上角获取</a:t>
            </a:r>
            <a:r>
              <a:rPr lang="en-US" altLang="zh-CN" sz="1600" i="1" dirty="0"/>
              <a:t>TM500</a:t>
            </a:r>
            <a:r>
              <a:rPr lang="zh-CN" altLang="en-US" sz="1600" i="1" dirty="0"/>
              <a:t>序列号，例如：</a:t>
            </a:r>
            <a:r>
              <a:rPr lang="en-US" altLang="zh-CN" sz="1600" i="1" dirty="0" smtClean="0"/>
              <a:t>18-TM500-3003228</a:t>
            </a:r>
            <a:r>
              <a:rPr lang="en-US" altLang="zh-CN" sz="1600" i="1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2286000"/>
            <a:ext cx="4876800" cy="245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5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r>
              <a:rPr lang="en-US" altLang="zh-CN" dirty="0" smtClean="0"/>
              <a:t>: 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SRIO</a:t>
            </a:r>
            <a:r>
              <a:rPr lang="zh-CN" altLang="en-US" dirty="0" smtClean="0"/>
              <a:t>级联</a:t>
            </a:r>
            <a:r>
              <a:rPr lang="en-US" altLang="zh-CN" dirty="0" smtClean="0"/>
              <a:t>E500</a:t>
            </a:r>
            <a:r>
              <a:rPr lang="zh-CN" altLang="en-US" dirty="0" smtClean="0"/>
              <a:t>内的</a:t>
            </a:r>
            <a:r>
              <a:rPr lang="en-US" altLang="zh-CN" dirty="0" smtClean="0"/>
              <a:t>AC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Cell Units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b="1" dirty="0" smtClean="0"/>
              <a:t>IP</a:t>
            </a:r>
            <a:r>
              <a:rPr lang="en-US" dirty="0" smtClean="0"/>
              <a:t>: 192.168.10.9</a:t>
            </a:r>
          </a:p>
          <a:p>
            <a:pPr lvl="1"/>
            <a:r>
              <a:rPr lang="en-US" b="1" dirty="0" smtClean="0"/>
              <a:t>U</a:t>
            </a:r>
            <a:r>
              <a:rPr lang="en-US" altLang="zh-CN" b="1" dirty="0" smtClean="0"/>
              <a:t>sername</a:t>
            </a:r>
            <a:r>
              <a:rPr lang="en-US" altLang="zh-CN" dirty="0" smtClean="0"/>
              <a:t>: tm500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Aeroflex</a:t>
            </a:r>
            <a:r>
              <a:rPr lang="en-US" dirty="0"/>
              <a:t> SRIO Controller (ASC)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90800"/>
            <a:ext cx="8089900" cy="18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8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icense</a:t>
            </a:r>
            <a:r>
              <a:rPr lang="zh-CN" altLang="en-US" dirty="0"/>
              <a:t>查询与安装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9250" indent="-342900"/>
            <a:r>
              <a:rPr lang="en-US" altLang="zh-CN" dirty="0" smtClean="0"/>
              <a:t>AC license</a:t>
            </a:r>
            <a:r>
              <a:rPr lang="zh-CN" altLang="en-US" dirty="0" smtClean="0"/>
              <a:t>安装步骤</a:t>
            </a:r>
            <a:endParaRPr lang="en-US" altLang="zh-CN" sz="1600" dirty="0" smtClean="0"/>
          </a:p>
          <a:p>
            <a:pPr marL="915987" lvl="1" indent="-342900"/>
            <a:r>
              <a:rPr lang="zh-CN" altLang="en-US" dirty="0" smtClean="0"/>
              <a:t>步骤</a:t>
            </a:r>
            <a:r>
              <a:rPr lang="en-US" altLang="zh-CN" dirty="0" smtClean="0"/>
              <a:t>1)</a:t>
            </a:r>
            <a:r>
              <a:rPr lang="zh-CN" altLang="en-US" dirty="0" smtClean="0"/>
              <a:t>至步骤</a:t>
            </a:r>
            <a:r>
              <a:rPr lang="en-US" altLang="zh-CN" dirty="0" smtClean="0"/>
              <a:t>5)</a:t>
            </a:r>
            <a:r>
              <a:rPr lang="zh-CN" altLang="en-US" dirty="0" smtClean="0"/>
              <a:t>请参阅“</a:t>
            </a:r>
            <a:r>
              <a:rPr lang="zh-CN" altLang="en-US" i="1" dirty="0" smtClean="0"/>
              <a:t>查询</a:t>
            </a:r>
            <a:r>
              <a:rPr lang="en-US" altLang="zh-CN" i="1" dirty="0" smtClean="0"/>
              <a:t>AC System ID</a:t>
            </a:r>
            <a:r>
              <a:rPr lang="zh-CN" altLang="en-US" dirty="0" smtClean="0"/>
              <a:t>”步骤</a:t>
            </a:r>
            <a:r>
              <a:rPr lang="en-US" altLang="zh-CN" dirty="0" smtClean="0"/>
              <a:t>1)</a:t>
            </a:r>
            <a:r>
              <a:rPr lang="zh-CN" altLang="en-US" dirty="0" smtClean="0"/>
              <a:t>至步骤</a:t>
            </a:r>
            <a:r>
              <a:rPr lang="en-US" altLang="zh-CN" dirty="0" smtClean="0"/>
              <a:t>5)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915987" lvl="1" indent="-342900"/>
            <a:r>
              <a:rPr lang="zh-CN" altLang="en-US" dirty="0"/>
              <a:t>查询</a:t>
            </a:r>
            <a:r>
              <a:rPr lang="en-US" altLang="zh-CN" dirty="0"/>
              <a:t>AC</a:t>
            </a:r>
            <a:r>
              <a:rPr lang="zh-CN" altLang="en-US" dirty="0"/>
              <a:t>当前的</a:t>
            </a:r>
            <a:r>
              <a:rPr lang="en-US" altLang="zh-CN" dirty="0"/>
              <a:t>license</a:t>
            </a:r>
            <a:r>
              <a:rPr lang="zh-CN" altLang="en-US" dirty="0"/>
              <a:t>信息：</a:t>
            </a:r>
            <a:r>
              <a:rPr lang="en-US" altLang="zh-CN" dirty="0" err="1"/>
              <a:t>forw</a:t>
            </a:r>
            <a:r>
              <a:rPr lang="en-US" altLang="zh-CN" dirty="0"/>
              <a:t> </a:t>
            </a:r>
            <a:r>
              <a:rPr lang="en-US" altLang="zh-CN" dirty="0" err="1"/>
              <a:t>swl</a:t>
            </a:r>
            <a:r>
              <a:rPr lang="en-US" altLang="zh-CN" dirty="0"/>
              <a:t> </a:t>
            </a:r>
            <a:r>
              <a:rPr lang="en-US" altLang="zh-CN" dirty="0" err="1"/>
              <a:t>getstatus</a:t>
            </a:r>
            <a:endParaRPr lang="en-US" altLang="zh-CN" dirty="0" smtClean="0"/>
          </a:p>
          <a:p>
            <a:pPr marL="915987" lvl="1" indent="-342900"/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AC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38400"/>
            <a:ext cx="7034212" cy="386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1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icense</a:t>
            </a:r>
            <a:r>
              <a:rPr lang="zh-CN" altLang="en-US" dirty="0"/>
              <a:t>查询与安装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请在</a:t>
            </a:r>
            <a:r>
              <a:rPr lang="en-US" dirty="0"/>
              <a:t>TMA Command Line</a:t>
            </a:r>
            <a:r>
              <a:rPr lang="zh-CN" altLang="en-US" dirty="0"/>
              <a:t>窗口直接运行获取的</a:t>
            </a:r>
            <a:r>
              <a:rPr lang="en-US" dirty="0"/>
              <a:t>license </a:t>
            </a:r>
            <a:r>
              <a:rPr lang="en-US" dirty="0" smtClean="0"/>
              <a:t>key.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AC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67" y="1600200"/>
            <a:ext cx="7086600" cy="388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6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icense</a:t>
            </a:r>
            <a:r>
              <a:rPr lang="zh-CN" altLang="en-US" dirty="0"/>
              <a:t>查询与安装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License</a:t>
            </a:r>
            <a:r>
              <a:rPr lang="zh-CN" altLang="en-US" dirty="0"/>
              <a:t>安装成功后，再次查询</a:t>
            </a:r>
            <a:r>
              <a:rPr lang="en-US" dirty="0"/>
              <a:t>license</a:t>
            </a:r>
            <a:r>
              <a:rPr lang="zh-CN" altLang="en-US" dirty="0"/>
              <a:t>信息，以确认新特性对应的</a:t>
            </a:r>
            <a:r>
              <a:rPr lang="en-US" dirty="0"/>
              <a:t>license</a:t>
            </a:r>
            <a:r>
              <a:rPr lang="zh-CN" altLang="en-US" dirty="0"/>
              <a:t>均已添加。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AC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653212" cy="454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25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</a:t>
            </a:r>
            <a:r>
              <a:rPr lang="zh-CN" altLang="en-US" dirty="0"/>
              <a:t>查</a:t>
            </a:r>
            <a:r>
              <a:rPr lang="zh-CN" altLang="en-US" dirty="0" smtClean="0"/>
              <a:t>询与安装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TM500 #1 license</a:t>
            </a:r>
            <a:r>
              <a:rPr lang="zh-CN" altLang="en-US" dirty="0" smtClean="0"/>
              <a:t>安装步骤</a:t>
            </a:r>
            <a:endParaRPr lang="en-US" altLang="zh-CN" dirty="0" smtClean="0"/>
          </a:p>
          <a:p>
            <a:pPr lvl="1"/>
            <a:r>
              <a:rPr lang="zh-CN" altLang="en-US" dirty="0"/>
              <a:t>步骤</a:t>
            </a:r>
            <a:r>
              <a:rPr lang="en-US" altLang="zh-CN" dirty="0"/>
              <a:t>1)</a:t>
            </a:r>
            <a:r>
              <a:rPr lang="zh-CN" altLang="en-US" dirty="0"/>
              <a:t>至步</a:t>
            </a:r>
            <a:r>
              <a:rPr lang="zh-CN" altLang="en-US" dirty="0" smtClean="0"/>
              <a:t>骤</a:t>
            </a:r>
            <a:r>
              <a:rPr lang="en-US" altLang="zh-CN" dirty="0" smtClean="0"/>
              <a:t>4)</a:t>
            </a:r>
            <a:r>
              <a:rPr lang="zh-CN" altLang="en-US" dirty="0"/>
              <a:t>请参阅“</a:t>
            </a:r>
            <a:r>
              <a:rPr lang="zh-CN" altLang="en-US" i="1" dirty="0"/>
              <a:t>查</a:t>
            </a:r>
            <a:r>
              <a:rPr lang="zh-CN" altLang="en-US" i="1" dirty="0" smtClean="0"/>
              <a:t>询</a:t>
            </a:r>
            <a:r>
              <a:rPr lang="en-US" altLang="zh-CN" i="1" dirty="0" smtClean="0"/>
              <a:t>TM500 #1 </a:t>
            </a:r>
            <a:r>
              <a:rPr lang="en-US" altLang="zh-CN" i="1" dirty="0"/>
              <a:t>System ID</a:t>
            </a:r>
            <a:r>
              <a:rPr lang="zh-CN" altLang="en-US" dirty="0"/>
              <a:t>”步骤</a:t>
            </a:r>
            <a:r>
              <a:rPr lang="en-US" altLang="zh-CN" dirty="0"/>
              <a:t>1)</a:t>
            </a:r>
            <a:r>
              <a:rPr lang="zh-CN" altLang="en-US" dirty="0"/>
              <a:t>至步</a:t>
            </a:r>
            <a:r>
              <a:rPr lang="zh-CN" altLang="en-US" dirty="0" smtClean="0"/>
              <a:t>骤</a:t>
            </a:r>
            <a:r>
              <a:rPr lang="en-US" altLang="zh-CN" dirty="0" smtClean="0"/>
              <a:t>4)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步骤</a:t>
            </a:r>
            <a:r>
              <a:rPr lang="en-US" altLang="zh-CN" dirty="0" smtClean="0"/>
              <a:t>5)</a:t>
            </a:r>
            <a:r>
              <a:rPr lang="zh-CN" altLang="en-US" dirty="0" smtClean="0"/>
              <a:t>至步骤</a:t>
            </a:r>
            <a:r>
              <a:rPr lang="en-US" altLang="zh-CN" dirty="0" smtClean="0"/>
              <a:t>7)</a:t>
            </a:r>
            <a:r>
              <a:rPr lang="zh-CN" altLang="en-US" dirty="0" smtClean="0"/>
              <a:t>如下图所示。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TM500 #1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62200"/>
            <a:ext cx="5205411" cy="409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r>
              <a:rPr lang="zh-CN" altLang="en-US" dirty="0"/>
              <a:t>查询与安装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TM500 #2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TM500 #3 license</a:t>
            </a:r>
            <a:r>
              <a:rPr lang="zh-CN" altLang="en-US" dirty="0" smtClean="0"/>
              <a:t>安装步骤类似</a:t>
            </a:r>
            <a:r>
              <a:rPr lang="en-US" altLang="zh-CN" dirty="0" smtClean="0"/>
              <a:t>TM500 #1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AC</a:t>
            </a:r>
            <a:r>
              <a:rPr lang="zh-CN" altLang="en-US" dirty="0" smtClean="0"/>
              <a:t>及</a:t>
            </a:r>
            <a:r>
              <a:rPr lang="en-US" altLang="zh-CN" dirty="0" smtClean="0"/>
              <a:t>Cell Units</a:t>
            </a:r>
            <a:r>
              <a:rPr lang="zh-CN" altLang="en-US" dirty="0" smtClean="0"/>
              <a:t>安装完成后，请导</a:t>
            </a:r>
            <a:r>
              <a:rPr lang="zh-CN" altLang="en-US" dirty="0"/>
              <a:t>出</a:t>
            </a:r>
            <a:r>
              <a:rPr lang="en-US" altLang="zh-CN" dirty="0"/>
              <a:t>Session log</a:t>
            </a:r>
            <a:r>
              <a:rPr lang="zh-CN" altLang="en-US" dirty="0"/>
              <a:t>，并将此</a:t>
            </a:r>
            <a:r>
              <a:rPr lang="en-US" altLang="zh-CN" dirty="0"/>
              <a:t>log</a:t>
            </a:r>
            <a:r>
              <a:rPr lang="zh-CN" altLang="en-US" dirty="0"/>
              <a:t>发送至负责</a:t>
            </a:r>
            <a:r>
              <a:rPr lang="en-US" altLang="zh-CN" dirty="0"/>
              <a:t>TM500</a:t>
            </a:r>
            <a:r>
              <a:rPr lang="zh-CN" altLang="en-US" dirty="0"/>
              <a:t>接口的相关</a:t>
            </a:r>
            <a:r>
              <a:rPr lang="en-US" altLang="zh-CN" dirty="0"/>
              <a:t>FAE</a:t>
            </a:r>
            <a:r>
              <a:rPr lang="zh-CN" altLang="en-US" dirty="0"/>
              <a:t>，以便进一步确认新的</a:t>
            </a:r>
            <a:r>
              <a:rPr lang="en-US" altLang="zh-CN" dirty="0"/>
              <a:t>license</a:t>
            </a:r>
            <a:r>
              <a:rPr lang="zh-CN" altLang="en-US" dirty="0"/>
              <a:t>准确无误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TM500 #2 &amp; TM500 #3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9" y="2438400"/>
            <a:ext cx="6672262" cy="335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64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D1000 L</a:t>
            </a:r>
            <a:r>
              <a:rPr lang="en-US" altLang="zh-CN" dirty="0" smtClean="0"/>
              <a:t>icense</a:t>
            </a:r>
            <a:r>
              <a:rPr lang="zh-CN" altLang="en-US" dirty="0" smtClean="0"/>
              <a:t>查询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D1000 L</a:t>
            </a:r>
            <a:r>
              <a:rPr lang="en-US" altLang="zh-CN" dirty="0" smtClean="0"/>
              <a:t>icense</a:t>
            </a:r>
            <a:r>
              <a:rPr lang="zh-CN" altLang="en-US" dirty="0"/>
              <a:t>查</a:t>
            </a:r>
            <a:r>
              <a:rPr lang="zh-CN" altLang="en-US" dirty="0" smtClean="0"/>
              <a:t>询步骤如下所示。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828800"/>
            <a:ext cx="816494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D1000 L</a:t>
            </a:r>
            <a:r>
              <a:rPr lang="en-US" altLang="zh-CN" dirty="0"/>
              <a:t>icense</a:t>
            </a:r>
            <a:r>
              <a:rPr lang="zh-CN" altLang="en-US" dirty="0"/>
              <a:t>查询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676400"/>
            <a:ext cx="8017163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42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D1000 L</a:t>
            </a:r>
            <a:r>
              <a:rPr lang="en-US" altLang="zh-CN" dirty="0"/>
              <a:t>icense</a:t>
            </a:r>
            <a:r>
              <a:rPr lang="zh-CN" altLang="en-US" dirty="0"/>
              <a:t>查询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" y="1600199"/>
            <a:ext cx="7750175" cy="442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2321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D1000 L</a:t>
            </a:r>
            <a:r>
              <a:rPr lang="en-US" altLang="zh-CN" dirty="0"/>
              <a:t>icense</a:t>
            </a:r>
            <a:r>
              <a:rPr lang="zh-CN" altLang="en-US" dirty="0"/>
              <a:t>查询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642620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9794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cs typeface="Arial" pitchFamily="34" charset="0"/>
              </a:rPr>
              <a:t>固件升级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 smtClean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70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出</a:t>
            </a:r>
            <a:r>
              <a:rPr lang="zh-CN" altLang="en-US" dirty="0" smtClean="0"/>
              <a:t>于兼容性的考虑，建议选用</a:t>
            </a:r>
            <a:r>
              <a:rPr lang="en-US" altLang="zh-CN" dirty="0" smtClean="0">
                <a:hlinkClick r:id="rId2"/>
              </a:rPr>
              <a:t>Mozilla Firefox</a:t>
            </a:r>
            <a:r>
              <a:rPr lang="zh-CN" altLang="en-US" dirty="0" smtClean="0"/>
              <a:t>访问</a:t>
            </a:r>
            <a:r>
              <a:rPr lang="en-US" altLang="zh-CN" dirty="0" smtClean="0"/>
              <a:t>ASC</a:t>
            </a:r>
            <a:r>
              <a:rPr lang="zh-CN" altLang="en-US" dirty="0" smtClean="0"/>
              <a:t>管理页面。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“AC + 3 x Cell Units”</a:t>
            </a:r>
            <a:r>
              <a:rPr lang="zh-CN" altLang="en-US" dirty="0" smtClean="0"/>
              <a:t>相关的</a:t>
            </a:r>
            <a:r>
              <a:rPr lang="en-US" altLang="zh-CN" dirty="0" smtClean="0"/>
              <a:t>ASC</a:t>
            </a:r>
            <a:r>
              <a:rPr lang="zh-CN" altLang="en-US" dirty="0" smtClean="0"/>
              <a:t>配置操作步骤如下所示。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Aeroflex</a:t>
            </a:r>
            <a:r>
              <a:rPr lang="en-US" dirty="0"/>
              <a:t> SRIO Controller (ASC)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8084598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4847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固件是指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射频卡对应的固件，主要包括</a:t>
            </a:r>
            <a:r>
              <a:rPr lang="en-US" altLang="zh-CN" dirty="0" smtClean="0"/>
              <a:t>API/CON/SIG/MOD TX/MOD RX.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/>
              <a:t>每</a:t>
            </a:r>
            <a:r>
              <a:rPr lang="zh-CN" altLang="en-US" dirty="0" smtClean="0"/>
              <a:t>个</a:t>
            </a:r>
            <a:r>
              <a:rPr lang="en-US" altLang="zh-CN" dirty="0" smtClean="0"/>
              <a:t>TM500</a:t>
            </a:r>
            <a:r>
              <a:rPr lang="zh-CN" altLang="en-US" dirty="0"/>
              <a:t>软</a:t>
            </a:r>
            <a:r>
              <a:rPr lang="zh-CN" altLang="en-US" dirty="0" smtClean="0"/>
              <a:t>件版本对应的固件信息可通过其</a:t>
            </a:r>
            <a:r>
              <a:rPr lang="en-US" altLang="zh-CN" dirty="0" smtClean="0"/>
              <a:t>Release Note</a:t>
            </a:r>
            <a:r>
              <a:rPr lang="zh-CN" altLang="en-US" dirty="0" smtClean="0"/>
              <a:t>的</a:t>
            </a:r>
            <a:r>
              <a:rPr lang="en-US" altLang="zh-CN" i="1" dirty="0" smtClean="0"/>
              <a:t>Verifying Firmware Versions</a:t>
            </a:r>
            <a:r>
              <a:rPr lang="zh-CN" altLang="en-US" dirty="0" smtClean="0"/>
              <a:t>章节查询。</a:t>
            </a:r>
            <a:endParaRPr lang="en-US" altLang="zh-CN" dirty="0" smtClean="0"/>
          </a:p>
          <a:p>
            <a:r>
              <a:rPr lang="zh-CN" altLang="en-US" dirty="0"/>
              <a:t>不同的</a:t>
            </a:r>
            <a:r>
              <a:rPr lang="en-US" altLang="zh-CN" dirty="0"/>
              <a:t>TM500</a:t>
            </a:r>
            <a:r>
              <a:rPr lang="zh-CN" altLang="en-US" dirty="0"/>
              <a:t>软件版本所对应的固</a:t>
            </a:r>
            <a:r>
              <a:rPr lang="zh-CN" altLang="en-US" dirty="0" smtClean="0"/>
              <a:t>件</a:t>
            </a:r>
            <a:r>
              <a:rPr lang="zh-CN" altLang="en-US" dirty="0"/>
              <a:t>如</a:t>
            </a:r>
            <a:r>
              <a:rPr lang="zh-CN" altLang="en-US" dirty="0" smtClean="0"/>
              <a:t>果有差异的话，首先需要升级</a:t>
            </a:r>
            <a:r>
              <a:rPr lang="zh-CN" altLang="en-US" dirty="0"/>
              <a:t>固件</a:t>
            </a:r>
            <a:r>
              <a:rPr lang="zh-CN" altLang="en-US" dirty="0" smtClean="0"/>
              <a:t>，然后才能配置</a:t>
            </a:r>
            <a:r>
              <a:rPr lang="en-US" altLang="zh-CN" dirty="0" smtClean="0"/>
              <a:t>MTS Mode</a:t>
            </a:r>
            <a:r>
              <a:rPr lang="zh-CN" altLang="en-US" dirty="0" smtClean="0"/>
              <a:t>运行脚本。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320" y="2111376"/>
            <a:ext cx="416083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382" y="3048000"/>
            <a:ext cx="4168775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4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2900"/>
            <a:r>
              <a:rPr lang="zh-CN" altLang="en-US" dirty="0"/>
              <a:t>固件升级步</a:t>
            </a:r>
            <a:r>
              <a:rPr lang="zh-CN" altLang="en-US" dirty="0" smtClean="0"/>
              <a:t>骤</a:t>
            </a:r>
            <a:endParaRPr lang="en-US" altLang="zh-CN" dirty="0" smtClean="0"/>
          </a:p>
          <a:p>
            <a:pPr marL="914400" lvl="1" indent="-342900"/>
            <a:r>
              <a:rPr lang="zh-CN" altLang="en-US" dirty="0" smtClean="0"/>
              <a:t>如</a:t>
            </a:r>
            <a:r>
              <a:rPr lang="zh-CN" altLang="en-US" dirty="0"/>
              <a:t>果刚安装好新的</a:t>
            </a:r>
            <a:r>
              <a:rPr lang="en-US" altLang="zh-CN" dirty="0"/>
              <a:t>TM500</a:t>
            </a:r>
            <a:r>
              <a:rPr lang="zh-CN" altLang="en-US" dirty="0"/>
              <a:t>软件并</a:t>
            </a:r>
            <a:r>
              <a:rPr lang="zh-CN" altLang="en-US" dirty="0" smtClean="0"/>
              <a:t>且</a:t>
            </a:r>
            <a:r>
              <a:rPr lang="en-US" altLang="zh-CN" i="1" dirty="0" smtClean="0">
                <a:solidFill>
                  <a:srgbClr val="FF0000"/>
                </a:solidFill>
              </a:rPr>
              <a:t>tm500</a:t>
            </a:r>
            <a:r>
              <a:rPr lang="zh-CN" altLang="en-US" dirty="0" smtClean="0">
                <a:solidFill>
                  <a:srgbClr val="FF0000"/>
                </a:solidFill>
              </a:rPr>
              <a:t>用户组</a:t>
            </a:r>
            <a:r>
              <a:rPr lang="en-US" altLang="zh-CN" dirty="0" err="1" smtClean="0"/>
              <a:t>FileZilla</a:t>
            </a:r>
            <a:r>
              <a:rPr lang="en-US" altLang="zh-CN" dirty="0" smtClean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共享路径已经配</a:t>
            </a:r>
            <a:r>
              <a:rPr lang="zh-CN" altLang="en-US" dirty="0" smtClean="0"/>
              <a:t>置完成，请通过</a:t>
            </a:r>
            <a:r>
              <a:rPr lang="en-US" altLang="zh-CN" dirty="0" smtClean="0"/>
              <a:t>PDU</a:t>
            </a:r>
            <a:r>
              <a:rPr lang="zh-CN" altLang="en-US" dirty="0" smtClean="0"/>
              <a:t>下电重启</a:t>
            </a:r>
            <a:r>
              <a:rPr lang="en-US" altLang="zh-CN" dirty="0" smtClean="0"/>
              <a:t>AC</a:t>
            </a:r>
            <a:r>
              <a:rPr lang="zh-CN" altLang="en-US" dirty="0" smtClean="0"/>
              <a:t>以及所有</a:t>
            </a:r>
            <a:r>
              <a:rPr lang="en-US" altLang="zh-CN" dirty="0" smtClean="0"/>
              <a:t>Cell Units</a:t>
            </a:r>
            <a:r>
              <a:rPr lang="zh-CN" altLang="en-US" dirty="0" smtClean="0"/>
              <a:t>，以加载新的软件</a:t>
            </a:r>
            <a:r>
              <a:rPr lang="en-US" altLang="zh-CN" dirty="0" smtClean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47950"/>
            <a:ext cx="51054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77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打开</a:t>
            </a:r>
            <a:r>
              <a:rPr lang="en-US" altLang="zh-CN" dirty="0"/>
              <a:t>TMA</a:t>
            </a:r>
            <a:r>
              <a:rPr lang="zh-CN" altLang="en-US" dirty="0"/>
              <a:t>，配置</a:t>
            </a:r>
            <a:r>
              <a:rPr lang="en-US" altLang="zh-CN" dirty="0"/>
              <a:t>Firmware Upgrade </a:t>
            </a:r>
            <a:r>
              <a:rPr lang="en-US" altLang="zh-CN" dirty="0" smtClean="0"/>
              <a:t>Mode</a:t>
            </a:r>
            <a:r>
              <a:rPr lang="zh-CN" altLang="en-US" dirty="0"/>
              <a:t>。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5167311" cy="4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86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确认</a:t>
            </a:r>
            <a:r>
              <a:rPr lang="en-US" altLang="zh-CN" dirty="0" smtClean="0"/>
              <a:t>Setup</a:t>
            </a:r>
            <a:r>
              <a:rPr lang="zh-CN" altLang="en-US" dirty="0" smtClean="0"/>
              <a:t>配置如下图所示。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073775" cy="435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4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如下图所示配置</a:t>
            </a:r>
            <a:r>
              <a:rPr lang="en-US" altLang="zh-CN" dirty="0" smtClean="0"/>
              <a:t>Radio Cards</a:t>
            </a:r>
            <a:r>
              <a:rPr lang="zh-CN" altLang="en-US" dirty="0" smtClean="0"/>
              <a:t>，</a:t>
            </a:r>
            <a:r>
              <a:rPr lang="zh-CN" altLang="en-US" dirty="0"/>
              <a:t>点击</a:t>
            </a:r>
            <a:r>
              <a:rPr lang="en-US" altLang="zh-CN" i="1" dirty="0"/>
              <a:t>OK</a:t>
            </a:r>
            <a:r>
              <a:rPr lang="zh-CN" altLang="en-US" dirty="0"/>
              <a:t>以后</a:t>
            </a:r>
            <a:r>
              <a:rPr lang="en-US" altLang="zh-CN" dirty="0"/>
              <a:t>TM500</a:t>
            </a:r>
            <a:r>
              <a:rPr lang="zh-CN" altLang="en-US" dirty="0"/>
              <a:t>将自动检测是否需要升级固件。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981200"/>
            <a:ext cx="4267199" cy="305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3962400"/>
            <a:ext cx="4267199" cy="240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0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如果提示需要升级固件的话，请在</a:t>
            </a:r>
            <a:r>
              <a:rPr lang="en-US" altLang="zh-CN" dirty="0"/>
              <a:t>Command Line</a:t>
            </a:r>
            <a:r>
              <a:rPr lang="zh-CN" altLang="en-US" dirty="0"/>
              <a:t>窗口输入如下命令，然后点击</a:t>
            </a:r>
            <a:r>
              <a:rPr lang="en-US" altLang="zh-CN" dirty="0"/>
              <a:t>Send</a:t>
            </a:r>
            <a:r>
              <a:rPr lang="zh-CN" altLang="en-US" dirty="0"/>
              <a:t>并耐心等待固件升级顺利完成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046163" lvl="2" indent="0">
              <a:buNone/>
            </a:pPr>
            <a:r>
              <a:rPr lang="en-US" dirty="0" err="1"/>
              <a:t>forw</a:t>
            </a:r>
            <a:r>
              <a:rPr lang="en-US" dirty="0"/>
              <a:t> </a:t>
            </a:r>
            <a:r>
              <a:rPr lang="en-US" dirty="0" err="1"/>
              <a:t>fum</a:t>
            </a:r>
            <a:r>
              <a:rPr lang="en-US" dirty="0"/>
              <a:t> </a:t>
            </a:r>
            <a:r>
              <a:rPr lang="en-US" dirty="0" err="1"/>
              <a:t>updateradio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3" y="2286002"/>
            <a:ext cx="4910667" cy="212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265416"/>
            <a:ext cx="4975225" cy="217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0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7" lvl="1" indent="-342900"/>
            <a:r>
              <a:rPr lang="zh-CN" altLang="en-US" dirty="0"/>
              <a:t>固件升级完成后，请先断开</a:t>
            </a:r>
            <a:r>
              <a:rPr lang="en-US" dirty="0"/>
              <a:t>TMA</a:t>
            </a:r>
            <a:r>
              <a:rPr lang="zh-CN" altLang="en-US" dirty="0"/>
              <a:t>连接，然后点击</a:t>
            </a:r>
            <a:r>
              <a:rPr lang="en-US" dirty="0"/>
              <a:t>Connection Settings，</a:t>
            </a:r>
            <a:r>
              <a:rPr lang="zh-CN" altLang="en-US" dirty="0"/>
              <a:t>连接模式修改为</a:t>
            </a:r>
            <a:r>
              <a:rPr lang="en-US" dirty="0"/>
              <a:t>MTS Mode.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7" y="1904999"/>
            <a:ext cx="5935133" cy="256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198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5486400" cy="479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7" lvl="1" indent="-342900"/>
            <a:r>
              <a:rPr lang="zh-CN" altLang="en-US" dirty="0"/>
              <a:t>请通过</a:t>
            </a:r>
            <a:r>
              <a:rPr lang="en-US" altLang="zh-CN" dirty="0" smtClean="0"/>
              <a:t>PDU</a:t>
            </a:r>
            <a:r>
              <a:rPr lang="zh-CN" altLang="en-US" dirty="0" smtClean="0"/>
              <a:t>下电</a:t>
            </a:r>
            <a:r>
              <a:rPr lang="en-US" altLang="zh-CN" dirty="0" smtClean="0"/>
              <a:t>AC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Cell Units</a:t>
            </a:r>
            <a:r>
              <a:rPr lang="zh-CN" altLang="en-US" dirty="0" smtClean="0"/>
              <a:t>，</a:t>
            </a:r>
            <a:r>
              <a:rPr lang="zh-CN" altLang="en-US" dirty="0"/>
              <a:t>等待至少</a:t>
            </a:r>
            <a:r>
              <a:rPr lang="en-US" altLang="zh-CN" dirty="0"/>
              <a:t>30</a:t>
            </a:r>
            <a:r>
              <a:rPr lang="zh-CN" altLang="en-US" dirty="0"/>
              <a:t>秒钟以后再重新上电；等重启完成后，即可开始运行测试用例。</a:t>
            </a:r>
            <a:endParaRPr lang="zh-CN" alt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0452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02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如</a:t>
            </a:r>
            <a:r>
              <a:rPr lang="zh-CN" altLang="en-US" dirty="0"/>
              <a:t>果不需要升级固件的</a:t>
            </a:r>
            <a:r>
              <a:rPr lang="zh-CN" altLang="en-US" dirty="0" smtClean="0"/>
              <a:t>话请断开</a:t>
            </a:r>
            <a:r>
              <a:rPr lang="en-US" altLang="zh-CN" dirty="0" smtClean="0"/>
              <a:t>TMA</a:t>
            </a:r>
            <a:r>
              <a:rPr lang="zh-CN" altLang="en-US" dirty="0" smtClean="0"/>
              <a:t>连</a:t>
            </a:r>
            <a:r>
              <a:rPr lang="zh-CN" altLang="en-US" dirty="0"/>
              <a:t>接</a:t>
            </a:r>
            <a:r>
              <a:rPr lang="zh-CN" altLang="en-US" dirty="0" smtClean="0"/>
              <a:t>，打开</a:t>
            </a:r>
            <a:r>
              <a:rPr lang="en-US" altLang="zh-CN" dirty="0" smtClean="0"/>
              <a:t>Connection Settings</a:t>
            </a:r>
            <a:r>
              <a:rPr lang="zh-CN" altLang="en-US" dirty="0" smtClean="0"/>
              <a:t>，修</a:t>
            </a:r>
            <a:r>
              <a:rPr lang="zh-CN" altLang="en-US" dirty="0"/>
              <a:t>改模式为</a:t>
            </a:r>
            <a:r>
              <a:rPr lang="en-US" altLang="zh-CN" dirty="0"/>
              <a:t>MTS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，然后</a:t>
            </a:r>
            <a:r>
              <a:rPr lang="zh-CN" altLang="en-US" dirty="0"/>
              <a:t>通</a:t>
            </a:r>
            <a:r>
              <a:rPr lang="zh-CN" altLang="en-US" dirty="0" smtClean="0"/>
              <a:t>过</a:t>
            </a:r>
            <a:r>
              <a:rPr lang="en-US" altLang="zh-CN" dirty="0" smtClean="0"/>
              <a:t>PDU</a:t>
            </a:r>
            <a:r>
              <a:rPr lang="zh-CN" altLang="en-US" dirty="0" smtClean="0"/>
              <a:t>下电</a:t>
            </a:r>
            <a:r>
              <a:rPr lang="en-US" altLang="zh-CN" dirty="0" smtClean="0"/>
              <a:t>AC</a:t>
            </a:r>
            <a:r>
              <a:rPr lang="zh-CN" altLang="en-US" dirty="0" smtClean="0"/>
              <a:t>和所有</a:t>
            </a:r>
            <a:r>
              <a:rPr lang="en-US" altLang="zh-CN" dirty="0" smtClean="0"/>
              <a:t>Cell Units</a:t>
            </a:r>
            <a:r>
              <a:rPr lang="zh-CN" altLang="en-US" dirty="0" smtClean="0"/>
              <a:t>，等待</a:t>
            </a:r>
            <a:r>
              <a:rPr lang="zh-CN" altLang="en-US" dirty="0" smtClean="0">
                <a:solidFill>
                  <a:srgbClr val="FF0000"/>
                </a:solidFill>
              </a:rPr>
              <a:t>至</a:t>
            </a:r>
            <a:r>
              <a:rPr lang="zh-CN" altLang="en-US" dirty="0">
                <a:solidFill>
                  <a:srgbClr val="FF0000"/>
                </a:solidFill>
              </a:rPr>
              <a:t>少</a:t>
            </a:r>
            <a:r>
              <a:rPr lang="en-US" altLang="zh-CN" dirty="0">
                <a:solidFill>
                  <a:srgbClr val="FF0000"/>
                </a:solidFill>
              </a:rPr>
              <a:t>30</a:t>
            </a:r>
            <a:r>
              <a:rPr lang="zh-CN" altLang="en-US" dirty="0">
                <a:solidFill>
                  <a:srgbClr val="FF0000"/>
                </a:solidFill>
              </a:rPr>
              <a:t>秒钟</a:t>
            </a:r>
            <a:r>
              <a:rPr lang="zh-CN" altLang="en-US" dirty="0"/>
              <a:t>后再重新上电。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6519862" cy="328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Aeroflex</a:t>
            </a:r>
            <a:r>
              <a:rPr lang="en-US" dirty="0"/>
              <a:t> SRIO Controller (ASC)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077200" cy="433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9320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en-US" sz="3200" dirty="0" smtClean="0">
                <a:cs typeface="Arial" pitchFamily="34" charset="0"/>
              </a:rPr>
              <a:t>E500</a:t>
            </a:r>
            <a:r>
              <a:rPr lang="zh-CN" altLang="en-US" sz="3200" dirty="0" smtClean="0">
                <a:cs typeface="Arial" pitchFamily="34" charset="0"/>
              </a:rPr>
              <a:t>下电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 smtClean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5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E500</a:t>
            </a:r>
            <a:r>
              <a:rPr lang="zh-CN" altLang="en-US" dirty="0" smtClean="0"/>
              <a:t>下电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E500</a:t>
            </a:r>
            <a:r>
              <a:rPr lang="zh-CN" altLang="en-US" dirty="0" smtClean="0"/>
              <a:t>下电前，请确保：</a:t>
            </a:r>
            <a:endParaRPr lang="en-US" altLang="zh-CN" dirty="0" smtClean="0"/>
          </a:p>
          <a:p>
            <a:pPr lvl="1"/>
            <a:r>
              <a:rPr lang="en-US" dirty="0" smtClean="0"/>
              <a:t>AC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Cell Units</a:t>
            </a:r>
            <a:r>
              <a:rPr lang="zh-CN" altLang="en-US" dirty="0"/>
              <a:t>均</a:t>
            </a:r>
            <a:r>
              <a:rPr lang="zh-CN" altLang="en-US" dirty="0" smtClean="0"/>
              <a:t>已通过</a:t>
            </a:r>
            <a:r>
              <a:rPr lang="en-US" altLang="zh-CN" dirty="0" smtClean="0"/>
              <a:t>PDU</a:t>
            </a:r>
            <a:r>
              <a:rPr lang="zh-CN" altLang="en-US" dirty="0" smtClean="0">
                <a:solidFill>
                  <a:srgbClr val="FF0000"/>
                </a:solidFill>
              </a:rPr>
              <a:t>安全下电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dirty="0" smtClean="0"/>
              <a:t>D1000 E</a:t>
            </a:r>
            <a:r>
              <a:rPr lang="en-US" altLang="zh-CN" dirty="0" smtClean="0"/>
              <a:t>dge &amp; Core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D100 Client GUI</a:t>
            </a:r>
            <a:r>
              <a:rPr lang="zh-CN" altLang="en-US" dirty="0" smtClean="0"/>
              <a:t>或</a:t>
            </a:r>
            <a:r>
              <a:rPr lang="en-US" altLang="zh-CN" dirty="0" smtClean="0"/>
              <a:t>SSH</a:t>
            </a:r>
            <a:r>
              <a:rPr lang="zh-CN" altLang="en-US" dirty="0" smtClean="0">
                <a:solidFill>
                  <a:srgbClr val="FF0000"/>
                </a:solidFill>
              </a:rPr>
              <a:t>安全关机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059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 &amp; C</a:t>
            </a:r>
            <a:r>
              <a:rPr lang="en-US" altLang="zh-CN" dirty="0" smtClean="0"/>
              <a:t>ell Units</a:t>
            </a:r>
            <a:r>
              <a:rPr lang="zh-CN" altLang="en-US" dirty="0" smtClean="0"/>
              <a:t>下电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 &amp; C</a:t>
            </a:r>
            <a:r>
              <a:rPr lang="en-US" altLang="zh-CN" dirty="0" smtClean="0"/>
              <a:t>ell Units</a:t>
            </a:r>
            <a:r>
              <a:rPr lang="zh-CN" altLang="en-US" dirty="0" smtClean="0"/>
              <a:t>下电步骤如下图所示。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63246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590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pitchFamily="34" charset="0"/>
                <a:cs typeface="Arial" pitchFamily="34" charset="0"/>
              </a:rPr>
              <a:t>D1000</a:t>
            </a:r>
            <a:r>
              <a:rPr lang="zh-CN" altLang="en-US" dirty="0" smtClean="0">
                <a:latin typeface="Arial" pitchFamily="34" charset="0"/>
                <a:cs typeface="Arial" pitchFamily="34" charset="0"/>
              </a:rPr>
              <a:t>重启和关机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D1000</a:t>
            </a:r>
            <a:r>
              <a:rPr lang="zh-CN" altLang="en-US" dirty="0" smtClean="0"/>
              <a:t>重启和关机的两种方式</a:t>
            </a:r>
            <a:endParaRPr lang="en-US" altLang="zh-CN" dirty="0" smtClean="0"/>
          </a:p>
          <a:p>
            <a:pPr lvl="1"/>
            <a:r>
              <a:rPr lang="en-US" dirty="0" smtClean="0"/>
              <a:t>D1000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Client GUI</a:t>
            </a:r>
          </a:p>
          <a:p>
            <a:pPr lvl="2"/>
            <a:r>
              <a:rPr lang="zh-CN" altLang="en-US" dirty="0"/>
              <a:t>对</a:t>
            </a:r>
            <a:r>
              <a:rPr lang="zh-CN" altLang="en-US" dirty="0" smtClean="0"/>
              <a:t>于</a:t>
            </a:r>
            <a:r>
              <a:rPr lang="en-US" altLang="zh-CN" dirty="0" smtClean="0"/>
              <a:t>Edge &amp; Core</a:t>
            </a:r>
            <a:r>
              <a:rPr lang="zh-CN" altLang="en-US" dirty="0" smtClean="0"/>
              <a:t>的配置，通过此方式将同时重启或下电两台设备。</a:t>
            </a:r>
            <a:endParaRPr lang="en-US" altLang="zh-CN" dirty="0" smtClean="0"/>
          </a:p>
          <a:p>
            <a:pPr lvl="1"/>
            <a:r>
              <a:rPr lang="en-US" dirty="0" smtClean="0"/>
              <a:t>SSH</a:t>
            </a:r>
          </a:p>
          <a:p>
            <a:pPr lvl="2"/>
            <a:r>
              <a:rPr lang="zh-CN" altLang="en-US" dirty="0"/>
              <a:t>对</a:t>
            </a:r>
            <a:r>
              <a:rPr lang="zh-CN" altLang="en-US" dirty="0" smtClean="0"/>
              <a:t>于</a:t>
            </a:r>
            <a:r>
              <a:rPr lang="en-US" altLang="zh-CN" dirty="0" smtClean="0"/>
              <a:t>Edge &amp; Core</a:t>
            </a:r>
            <a:r>
              <a:rPr lang="zh-CN" altLang="en-US" dirty="0" smtClean="0"/>
              <a:t>的配置，需要分别</a:t>
            </a:r>
            <a:r>
              <a:rPr lang="en-US" altLang="zh-CN" dirty="0" smtClean="0"/>
              <a:t>SSH</a:t>
            </a:r>
            <a:r>
              <a:rPr lang="zh-CN" altLang="en-US" dirty="0" smtClean="0"/>
              <a:t>到</a:t>
            </a:r>
            <a:r>
              <a:rPr lang="en-US" altLang="zh-CN" dirty="0" smtClean="0"/>
              <a:t>Edge</a:t>
            </a:r>
            <a:r>
              <a:rPr lang="zh-CN" altLang="en-US" dirty="0" smtClean="0"/>
              <a:t>（默认</a:t>
            </a:r>
            <a:r>
              <a:rPr lang="en-US" altLang="zh-CN" dirty="0" smtClean="0"/>
              <a:t>IP: 192.168.10.200</a:t>
            </a:r>
            <a:r>
              <a:rPr lang="zh-CN" altLang="en-US" dirty="0" smtClean="0"/>
              <a:t>）和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（默认</a:t>
            </a:r>
            <a:r>
              <a:rPr lang="en-US" altLang="zh-CN" dirty="0" smtClean="0"/>
              <a:t>IP: 192.168.10.201</a:t>
            </a:r>
            <a:r>
              <a:rPr lang="zh-CN" altLang="en-US" dirty="0" smtClean="0"/>
              <a:t>）进行重启或下电的操作。</a:t>
            </a:r>
            <a:endParaRPr lang="en-US" altLang="zh-CN" dirty="0" smtClean="0"/>
          </a:p>
          <a:p>
            <a:pPr lvl="2"/>
            <a:r>
              <a:rPr lang="zh-CN" altLang="en-US" dirty="0"/>
              <a:t>重</a:t>
            </a:r>
            <a:r>
              <a:rPr lang="zh-CN" altLang="en-US" dirty="0" smtClean="0"/>
              <a:t>启</a:t>
            </a:r>
            <a:endParaRPr lang="en-US" altLang="zh-CN" dirty="0" smtClean="0"/>
          </a:p>
          <a:p>
            <a:pPr lvl="3"/>
            <a:r>
              <a:rPr lang="zh-CN" altLang="en-US" b="1" dirty="0" smtClean="0"/>
              <a:t>用户名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reboot</a:t>
            </a:r>
            <a:r>
              <a:rPr lang="en-US" altLang="zh-CN" dirty="0"/>
              <a:t>	</a:t>
            </a:r>
            <a:r>
              <a:rPr lang="zh-CN" altLang="en-US" b="1" dirty="0" smtClean="0"/>
              <a:t>密码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restartd</a:t>
            </a:r>
            <a:endParaRPr lang="en-US" altLang="zh-CN" dirty="0" smtClean="0"/>
          </a:p>
          <a:p>
            <a:pPr lvl="2"/>
            <a:r>
              <a:rPr lang="zh-CN" altLang="en-US" dirty="0"/>
              <a:t>关</a:t>
            </a:r>
            <a:r>
              <a:rPr lang="zh-CN" altLang="en-US" dirty="0" smtClean="0"/>
              <a:t>机</a:t>
            </a:r>
            <a:endParaRPr lang="en-US" altLang="zh-CN" dirty="0" smtClean="0"/>
          </a:p>
          <a:p>
            <a:pPr lvl="3"/>
            <a:r>
              <a:rPr lang="zh-CN" altLang="en-US" b="1" dirty="0"/>
              <a:t>用户</a:t>
            </a:r>
            <a:r>
              <a:rPr lang="zh-CN" altLang="en-US" b="1" dirty="0" smtClean="0"/>
              <a:t>名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poweroff</a:t>
            </a:r>
            <a:r>
              <a:rPr lang="en-US" altLang="zh-CN" dirty="0" smtClean="0"/>
              <a:t>	</a:t>
            </a:r>
            <a:r>
              <a:rPr lang="zh-CN" altLang="en-US" b="1" dirty="0" smtClean="0"/>
              <a:t>密码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shutdown</a:t>
            </a:r>
            <a:endParaRPr lang="en-US" dirty="0" smtClean="0"/>
          </a:p>
          <a:p>
            <a:pPr marL="571500" lvl="1" indent="0">
              <a:buNone/>
            </a:pPr>
            <a:endParaRPr lang="en-US" altLang="zh-CN" sz="1600" i="1" dirty="0" smtClean="0">
              <a:solidFill>
                <a:srgbClr val="FF0000"/>
              </a:solidFill>
            </a:endParaRPr>
          </a:p>
          <a:p>
            <a:pPr marL="571500" lvl="1" indent="0">
              <a:buNone/>
            </a:pPr>
            <a:r>
              <a:rPr lang="zh-CN" altLang="en-US" sz="1600" i="1" dirty="0" smtClean="0">
                <a:solidFill>
                  <a:srgbClr val="FF0000"/>
                </a:solidFill>
              </a:rPr>
              <a:t>注意：异常断电可能导致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RDA</a:t>
            </a:r>
            <a:r>
              <a:rPr lang="zh-CN" altLang="en-US" sz="1600" i="1" dirty="0" smtClean="0">
                <a:solidFill>
                  <a:srgbClr val="FF0000"/>
                </a:solidFill>
              </a:rPr>
              <a:t>损坏，需要返厂维修，所以请不要强行下电或拔电源。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9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itchFamily="34" charset="0"/>
                <a:cs typeface="Arial" pitchFamily="34" charset="0"/>
              </a:rPr>
              <a:t>D1000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重启和关机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via D1000 Client GUI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295400"/>
            <a:ext cx="8032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3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itchFamily="34" charset="0"/>
                <a:cs typeface="Arial" pitchFamily="34" charset="0"/>
              </a:rPr>
              <a:t>D1000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重启和关机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via SSH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4587875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362200"/>
            <a:ext cx="4587875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752600" y="2133600"/>
            <a:ext cx="1524000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943600" y="3200400"/>
            <a:ext cx="1447800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22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E500</a:t>
            </a:r>
            <a:r>
              <a:rPr lang="zh-CN" altLang="en-US" dirty="0" smtClean="0"/>
              <a:t>下电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请检查</a:t>
            </a:r>
            <a:r>
              <a:rPr lang="en-US" altLang="zh-CN" dirty="0" smtClean="0"/>
              <a:t>E500</a:t>
            </a:r>
            <a:r>
              <a:rPr lang="zh-CN" altLang="en-US" dirty="0" smtClean="0"/>
              <a:t>机柜，再次确认</a:t>
            </a:r>
            <a:r>
              <a:rPr lang="en-US" altLang="zh-CN" dirty="0" smtClean="0"/>
              <a:t>AC</a:t>
            </a:r>
            <a:r>
              <a:rPr lang="zh-CN" altLang="en-US" dirty="0" smtClean="0"/>
              <a:t>和所有</a:t>
            </a:r>
            <a:r>
              <a:rPr lang="en-US" altLang="zh-CN" dirty="0" smtClean="0"/>
              <a:t>Cell Units</a:t>
            </a:r>
            <a:r>
              <a:rPr lang="zh-CN" altLang="en-US" dirty="0" smtClean="0"/>
              <a:t>的均已下电成功（所有板卡的指示灯不亮）。</a:t>
            </a:r>
            <a:endParaRPr lang="en-US" altLang="zh-CN" dirty="0" smtClean="0"/>
          </a:p>
          <a:p>
            <a:r>
              <a:rPr lang="zh-CN" altLang="en-US" dirty="0"/>
              <a:t>检</a:t>
            </a:r>
            <a:r>
              <a:rPr lang="zh-CN" altLang="en-US" dirty="0" smtClean="0"/>
              <a:t>查</a:t>
            </a:r>
            <a:r>
              <a:rPr lang="en-US" altLang="zh-CN" dirty="0" smtClean="0"/>
              <a:t>D1000 Edge &amp; Core</a:t>
            </a:r>
            <a:r>
              <a:rPr lang="zh-CN" altLang="en-US" dirty="0" smtClean="0"/>
              <a:t>的电源按钮，指示灯不亮表明</a:t>
            </a:r>
            <a:r>
              <a:rPr lang="en-US" altLang="zh-CN" dirty="0" smtClean="0"/>
              <a:t>D1000</a:t>
            </a:r>
            <a:r>
              <a:rPr lang="zh-CN" altLang="en-US" dirty="0" smtClean="0"/>
              <a:t>已成功关机。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1"/>
            <a:ext cx="776332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45981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E500</a:t>
            </a:r>
            <a:r>
              <a:rPr lang="zh-CN" altLang="en-US" dirty="0"/>
              <a:t>下电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准备就绪，可开始下电</a:t>
            </a:r>
            <a:r>
              <a:rPr lang="en-US" altLang="zh-CN" dirty="0" smtClean="0"/>
              <a:t>E500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1828800"/>
            <a:ext cx="8164946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8310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zh-CN" sz="3200" dirty="0" smtClean="0">
                <a:cs typeface="Arial" pitchFamily="34" charset="0"/>
              </a:rPr>
              <a:t>Add Codec AVPs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 smtClean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6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Codec AVPs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7620000" cy="503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84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Aeroflex</a:t>
            </a:r>
            <a:r>
              <a:rPr lang="en-US" dirty="0"/>
              <a:t> SRIO Controller (ASC)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8001000" cy="429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4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Codec AVPs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371600"/>
            <a:ext cx="74676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2025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Codec AVPs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AMR-WB 23.85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02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1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Codec AVPs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AMR-WB 23.85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36133"/>
            <a:ext cx="3192463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2286000"/>
            <a:ext cx="5776913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7290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Codec AVPs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AMR-WB 23.85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50069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7476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Codec AVPs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AMR-WB 23.85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153400" cy="504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1691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Codec AVPs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AMR-WB 23.85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3863975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95400"/>
            <a:ext cx="307181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4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Codec AVPs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AMR-WB 23.85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4089035"/>
            <a:ext cx="7238999" cy="223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295401"/>
            <a:ext cx="3428999" cy="279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00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Codec AVPs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AMR-WB </a:t>
            </a:r>
            <a:r>
              <a:rPr lang="en-US" dirty="0" smtClean="0"/>
              <a:t>12.65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371600"/>
            <a:ext cx="576103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8822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Codec AVPs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AMR-NB 12.2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5784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3489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E500LTE-C_Installation_Guide.pdf</a:t>
            </a:r>
          </a:p>
          <a:p>
            <a:r>
              <a:rPr lang="en-US" dirty="0" smtClean="0"/>
              <a:t>TM500LTE_InstallGuide.pdf</a:t>
            </a:r>
          </a:p>
          <a:p>
            <a:r>
              <a:rPr lang="en-US" dirty="0"/>
              <a:t>TM500LTE_diversifeye500.pdf</a:t>
            </a:r>
            <a:endParaRPr lang="en-US" dirty="0" smtClean="0"/>
          </a:p>
          <a:p>
            <a:r>
              <a:rPr lang="en-US" dirty="0"/>
              <a:t>TM500LTE_TMA_UserGuide.pdf</a:t>
            </a:r>
            <a:endParaRPr lang="en-US" dirty="0" smtClean="0"/>
          </a:p>
          <a:p>
            <a:r>
              <a:rPr lang="en-US" dirty="0" smtClean="0"/>
              <a:t>CN-001-TM500_MTS_Test_Script</a:t>
            </a:r>
          </a:p>
          <a:p>
            <a:r>
              <a:rPr lang="en-US" dirty="0" smtClean="0"/>
              <a:t>CN-002-Real_Data_Application</a:t>
            </a:r>
          </a:p>
          <a:p>
            <a:r>
              <a:rPr lang="en-US" dirty="0"/>
              <a:t>CN-004-TMA_Installation &amp; Switch</a:t>
            </a:r>
            <a:endParaRPr lang="en-US" dirty="0" smtClean="0"/>
          </a:p>
          <a:p>
            <a:r>
              <a:rPr lang="en-US" dirty="0"/>
              <a:t>CN-005-TM500_Serial_Log_MK3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Aeroflex</a:t>
            </a:r>
            <a:r>
              <a:rPr lang="en-US" dirty="0"/>
              <a:t> SRIO Controller (ASC)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8084598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1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altLang="zh-CN" dirty="0" smtClean="0"/>
              <a:t>hange </a:t>
            </a:r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  <p:graphicFrame>
        <p:nvGraphicFramePr>
          <p:cNvPr id="7" name="Group 4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420677"/>
              </p:ext>
            </p:extLst>
          </p:nvPr>
        </p:nvGraphicFramePr>
        <p:xfrm>
          <a:off x="457200" y="1371600"/>
          <a:ext cx="8162925" cy="4533904"/>
        </p:xfrm>
        <a:graphic>
          <a:graphicData uri="http://schemas.openxmlformats.org/drawingml/2006/table">
            <a:tbl>
              <a:tblPr/>
              <a:tblGrid>
                <a:gridCol w="844550"/>
                <a:gridCol w="925513"/>
                <a:gridCol w="1250950"/>
                <a:gridCol w="1228725"/>
                <a:gridCol w="1274762"/>
                <a:gridCol w="2638425"/>
              </a:tblGrid>
              <a:tr h="56673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Version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Date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Author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Reviewed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Approved by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Change history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F0FF"/>
                    </a:solidFill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0.1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13/07/2016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Klein Jiang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Initial draft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0.2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18/07/2016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lein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 Jiang</a:t>
                      </a:r>
                      <a:endParaRPr kumimoji="0" lang="en-GB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Update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0.3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25/07/2016</a:t>
                      </a: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Klein Jiang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Update</a:t>
                      </a: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474663"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950913"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2"/>
                        </a:buClr>
                        <a:buSzPct val="110000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buClr>
                          <a:schemeClr val="accent2"/>
                        </a:buClr>
                        <a:buSzPct val="110000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buClr>
                          <a:schemeClr val="accent2"/>
                        </a:buClr>
                        <a:buSzPct val="110000"/>
                        <a:buFont typeface="Arial" pitchFamily="34" charset="0"/>
                        <a:defRPr sz="12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110000"/>
                        <a:buFont typeface="Wingdings" pitchFamily="2" charset="2"/>
                        <a:defRPr sz="1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defRPr sz="9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8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3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</a:t>
            </a:r>
            <a:r>
              <a:rPr lang="zh-CN" altLang="en-US" dirty="0" smtClean="0"/>
              <a:t>果已定义的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不能满足测试需求的话，请根据如下步骤创建新的</a:t>
            </a:r>
            <a:r>
              <a:rPr lang="en-US" altLang="zh-CN" dirty="0" smtClean="0"/>
              <a:t>Group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Aeroflex</a:t>
            </a:r>
            <a:r>
              <a:rPr lang="en-US" dirty="0"/>
              <a:t> SRIO Controller (ASC)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199"/>
            <a:ext cx="8001000" cy="429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6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Aeroflex</a:t>
            </a:r>
            <a:r>
              <a:rPr lang="en-US" dirty="0"/>
              <a:t> SRIO Controller (ASC)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778000"/>
            <a:ext cx="8153400" cy="437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5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E500</a:t>
            </a:r>
            <a:r>
              <a:rPr lang="zh-CN" altLang="en-US" dirty="0"/>
              <a:t>内部每台</a:t>
            </a:r>
            <a:r>
              <a:rPr lang="en-US" altLang="zh-CN" dirty="0"/>
              <a:t>TM500</a:t>
            </a:r>
            <a:r>
              <a:rPr lang="zh-CN" altLang="en-US" dirty="0"/>
              <a:t>的</a:t>
            </a:r>
            <a:r>
              <a:rPr lang="en-US" altLang="zh-CN" dirty="0"/>
              <a:t>Master HLP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Slave 1</a:t>
            </a:r>
            <a:r>
              <a:rPr lang="en-US" altLang="zh-CN" dirty="0"/>
              <a:t> HLP</a:t>
            </a:r>
            <a:r>
              <a:rPr lang="zh-CN" altLang="en-US" dirty="0"/>
              <a:t>的串口均已连接串口转网口的</a:t>
            </a:r>
            <a:r>
              <a:rPr lang="en-US" altLang="zh-CN" dirty="0" err="1"/>
              <a:t>PortServer</a:t>
            </a:r>
            <a:r>
              <a:rPr lang="zh-CN" altLang="en-US" dirty="0"/>
              <a:t>，通过</a:t>
            </a:r>
            <a:r>
              <a:rPr lang="en-US" altLang="zh-CN" dirty="0"/>
              <a:t>Telnet</a:t>
            </a:r>
            <a:r>
              <a:rPr lang="zh-CN" altLang="en-US" dirty="0"/>
              <a:t>工具（例如</a:t>
            </a:r>
            <a:r>
              <a:rPr lang="en-US" altLang="zh-CN" dirty="0"/>
              <a:t>PuTTY</a:t>
            </a:r>
            <a:r>
              <a:rPr lang="zh-CN" altLang="en-US" dirty="0"/>
              <a:t>）就可以访问对应</a:t>
            </a:r>
            <a:r>
              <a:rPr lang="en-US" altLang="zh-CN" dirty="0"/>
              <a:t>TM500</a:t>
            </a:r>
            <a:r>
              <a:rPr lang="zh-CN" altLang="en-US" dirty="0"/>
              <a:t>的串口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Serial To Ethernet </a:t>
            </a:r>
            <a:r>
              <a:rPr lang="en-US" dirty="0" err="1"/>
              <a:t>PortServer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38400"/>
            <a:ext cx="7708900" cy="263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1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Serial To Ethernet </a:t>
            </a:r>
            <a:r>
              <a:rPr lang="en-US" dirty="0" err="1" smtClean="0"/>
              <a:t>PortServer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105400"/>
          </a:xfrm>
        </p:spPr>
        <p:txBody>
          <a:bodyPr/>
          <a:lstStyle/>
          <a:p>
            <a:pPr lvl="1"/>
            <a:r>
              <a:rPr lang="en-US" b="1" dirty="0" err="1" smtClean="0"/>
              <a:t>PortServer</a:t>
            </a:r>
            <a:r>
              <a:rPr lang="en-US" b="1" dirty="0" smtClean="0"/>
              <a:t> IP</a:t>
            </a:r>
            <a:r>
              <a:rPr lang="en-US" dirty="0" smtClean="0"/>
              <a:t>: 192.168.10.3</a:t>
            </a:r>
            <a:endParaRPr lang="en-US" dirty="0"/>
          </a:p>
          <a:p>
            <a:pPr lvl="1"/>
            <a:r>
              <a:rPr lang="en-US" b="1" dirty="0" smtClean="0"/>
              <a:t>TM500 Ports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2133600"/>
            <a:ext cx="5608637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2819400"/>
            <a:ext cx="3810000" cy="339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58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1587" y="1268761"/>
            <a:ext cx="7772400" cy="788640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71600" y="2276872"/>
            <a:ext cx="6408712" cy="2599928"/>
          </a:xfrm>
          <a:prstGeom prst="rect">
            <a:avLst/>
          </a:prstGeom>
        </p:spPr>
        <p:txBody>
          <a:bodyPr/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20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23666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719263" indent="-2524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95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3052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509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967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GB" kern="0" dirty="0" smtClean="0">
                <a:solidFill>
                  <a:schemeClr val="bg1"/>
                </a:solidFill>
              </a:rPr>
              <a:t>E500</a:t>
            </a:r>
            <a:r>
              <a:rPr lang="zh-CN" altLang="en-US" kern="0" dirty="0" smtClean="0">
                <a:solidFill>
                  <a:schemeClr val="bg1"/>
                </a:solidFill>
              </a:rPr>
              <a:t>硬件架构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>
                <a:solidFill>
                  <a:schemeClr val="bg1"/>
                </a:solidFill>
              </a:rPr>
              <a:t>控</a:t>
            </a:r>
            <a:r>
              <a:rPr lang="zh-CN" altLang="en-US" kern="0" dirty="0" smtClean="0">
                <a:solidFill>
                  <a:schemeClr val="bg1"/>
                </a:solidFill>
              </a:rPr>
              <a:t>制电脑设置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kern="0" dirty="0" smtClean="0">
                <a:solidFill>
                  <a:schemeClr val="bg1"/>
                </a:solidFill>
              </a:rPr>
              <a:t>E500</a:t>
            </a:r>
            <a:r>
              <a:rPr lang="zh-CN" altLang="en-US" kern="0" dirty="0" smtClean="0">
                <a:solidFill>
                  <a:schemeClr val="bg1"/>
                </a:solidFill>
              </a:rPr>
              <a:t>上电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 smtClean="0">
                <a:solidFill>
                  <a:schemeClr val="bg1"/>
                </a:solidFill>
              </a:rPr>
              <a:t>预调试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>
                <a:solidFill>
                  <a:schemeClr val="bg1"/>
                </a:solidFill>
              </a:rPr>
              <a:t>附录</a:t>
            </a:r>
            <a:endParaRPr lang="en-GB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1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功能：业务服务器，发起上下行灌包，支持的业务包括</a:t>
            </a:r>
            <a:r>
              <a:rPr lang="en-US" altLang="zh-CN" dirty="0" smtClean="0"/>
              <a:t>FTP/UDP/</a:t>
            </a:r>
            <a:r>
              <a:rPr lang="en-US" altLang="zh-CN" dirty="0" err="1" smtClean="0"/>
              <a:t>VoLTE</a:t>
            </a:r>
            <a:r>
              <a:rPr lang="en-US" altLang="zh-CN" dirty="0" smtClean="0"/>
              <a:t>/PING/RTSP/HTTP</a:t>
            </a:r>
            <a:r>
              <a:rPr lang="zh-CN" altLang="en-US" dirty="0" smtClean="0"/>
              <a:t>等等。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D1000 Core</a:t>
            </a:r>
            <a:r>
              <a:rPr lang="zh-CN" altLang="en-US" dirty="0" smtClean="0"/>
              <a:t>：模拟服务器，</a:t>
            </a:r>
            <a:r>
              <a:rPr lang="en-US" b="1" dirty="0"/>
              <a:t> IP</a:t>
            </a:r>
            <a:r>
              <a:rPr lang="en-US" dirty="0"/>
              <a:t>: 192.168.10.200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D1000 Edge</a:t>
            </a:r>
            <a:r>
              <a:rPr lang="zh-CN" altLang="en-US" dirty="0" smtClean="0"/>
              <a:t>：模拟客户端，</a:t>
            </a:r>
            <a:r>
              <a:rPr lang="en-US" b="1" dirty="0"/>
              <a:t> IP</a:t>
            </a:r>
            <a:r>
              <a:rPr lang="en-US" dirty="0"/>
              <a:t>: </a:t>
            </a:r>
            <a:r>
              <a:rPr lang="en-US" dirty="0" smtClean="0"/>
              <a:t>192.168.10.201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D1000 Core &amp; Edge Pair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95600"/>
            <a:ext cx="8013700" cy="196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</a:t>
            </a:r>
            <a:r>
              <a:rPr lang="zh-CN" altLang="en-US" dirty="0" smtClean="0"/>
              <a:t>能：</a:t>
            </a:r>
            <a:r>
              <a:rPr lang="en-US" altLang="zh-CN" dirty="0" smtClean="0"/>
              <a:t>HP1920-48G</a:t>
            </a:r>
            <a:r>
              <a:rPr lang="zh-CN" altLang="en-US" dirty="0" smtClean="0"/>
              <a:t>交换机通过网线级联</a:t>
            </a:r>
            <a:r>
              <a:rPr lang="en-US" altLang="zh-CN" dirty="0" smtClean="0"/>
              <a:t>E500</a:t>
            </a:r>
            <a:r>
              <a:rPr lang="zh-CN" altLang="en-US" dirty="0" smtClean="0"/>
              <a:t>内部各设备。</a:t>
            </a:r>
            <a:endParaRPr lang="en-US" altLang="zh-CN" dirty="0" smtClean="0"/>
          </a:p>
          <a:p>
            <a:pPr lvl="1"/>
            <a:r>
              <a:rPr lang="en-US" b="1" dirty="0" smtClean="0"/>
              <a:t>IP</a:t>
            </a:r>
            <a:r>
              <a:rPr lang="en-US" dirty="0" smtClean="0"/>
              <a:t>: 192.168.10.254</a:t>
            </a:r>
          </a:p>
          <a:p>
            <a:pPr lvl="1"/>
            <a:r>
              <a:rPr lang="en-US" b="1" dirty="0" smtClean="0"/>
              <a:t>Username</a:t>
            </a:r>
            <a:r>
              <a:rPr lang="en-US" dirty="0" smtClean="0"/>
              <a:t>: admin</a:t>
            </a:r>
            <a:r>
              <a:rPr lang="en-US" dirty="0"/>
              <a:t>, </a:t>
            </a:r>
            <a:r>
              <a:rPr lang="en-US" b="1" dirty="0"/>
              <a:t>Password</a:t>
            </a:r>
            <a:r>
              <a:rPr lang="en-US" dirty="0"/>
              <a:t>: September21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Network Switch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2642742"/>
            <a:ext cx="8001000" cy="24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5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</a:t>
            </a:r>
            <a:r>
              <a:rPr lang="zh-CN" altLang="en-US" dirty="0" smtClean="0"/>
              <a:t>能：远程控制</a:t>
            </a:r>
            <a:r>
              <a:rPr lang="en-US" altLang="zh-CN" dirty="0" smtClean="0"/>
              <a:t>E500</a:t>
            </a:r>
            <a:r>
              <a:rPr lang="zh-CN" altLang="en-US" dirty="0" smtClean="0"/>
              <a:t>内部各设备上电、下电和重启。</a:t>
            </a:r>
            <a:endParaRPr lang="en-US" dirty="0" smtClean="0"/>
          </a:p>
          <a:p>
            <a:pPr lvl="1"/>
            <a:r>
              <a:rPr lang="en-US" b="1" dirty="0" smtClean="0"/>
              <a:t>IP</a:t>
            </a:r>
            <a:r>
              <a:rPr lang="en-US" dirty="0" smtClean="0"/>
              <a:t>: 192.168.10.4</a:t>
            </a:r>
          </a:p>
          <a:p>
            <a:pPr lvl="1"/>
            <a:r>
              <a:rPr lang="en-US" b="1" dirty="0" smtClean="0"/>
              <a:t>Username</a:t>
            </a:r>
            <a:r>
              <a:rPr lang="en-US" dirty="0" smtClean="0"/>
              <a:t>: admin, </a:t>
            </a:r>
            <a:r>
              <a:rPr lang="en-US" b="1" dirty="0" smtClean="0"/>
              <a:t>Password</a:t>
            </a:r>
            <a:r>
              <a:rPr lang="en-US" dirty="0" smtClean="0"/>
              <a:t>: PDU500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 Distribution </a:t>
            </a:r>
            <a:r>
              <a:rPr lang="en-US" dirty="0" smtClean="0"/>
              <a:t>Unit (PDU)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14600"/>
            <a:ext cx="7985125" cy="2171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0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 Distribution Unit (PDU)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388533"/>
            <a:ext cx="6248400" cy="487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364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 Distribution Unit (PDU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447800"/>
            <a:ext cx="6248400" cy="487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71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 Distribution Unit (PDU)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88533"/>
            <a:ext cx="650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321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</a:t>
            </a:r>
            <a:r>
              <a:rPr lang="zh-CN" altLang="en-US" dirty="0" smtClean="0"/>
              <a:t>电需求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380V 3</a:t>
            </a:r>
            <a:r>
              <a:rPr lang="zh-CN" altLang="en-US" dirty="0" smtClean="0"/>
              <a:t>相供电，</a:t>
            </a:r>
            <a:r>
              <a:rPr lang="en-US" altLang="zh-CN" dirty="0" smtClean="0"/>
              <a:t>29 U cabinet</a:t>
            </a:r>
            <a:r>
              <a:rPr lang="zh-CN" altLang="en-US" dirty="0"/>
              <a:t>每相电流最大不超过</a:t>
            </a:r>
            <a:r>
              <a:rPr lang="en-US" altLang="zh-CN" dirty="0" smtClean="0"/>
              <a:t>9A</a:t>
            </a:r>
            <a:r>
              <a:rPr lang="zh-CN" altLang="en-US" dirty="0" smtClean="0"/>
              <a:t>，最大功率标称</a:t>
            </a:r>
            <a:r>
              <a:rPr lang="en-US" altLang="zh-CN" dirty="0" smtClean="0"/>
              <a:t>8kW</a:t>
            </a:r>
            <a:r>
              <a:rPr lang="zh-CN" altLang="en-US" dirty="0" smtClean="0"/>
              <a:t>，从实际测试来看，最大功率不超过</a:t>
            </a:r>
            <a:r>
              <a:rPr lang="en-US" altLang="zh-CN" dirty="0" smtClean="0"/>
              <a:t>5kW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67" y="2057400"/>
            <a:ext cx="5426075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5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zh-CN" altLang="en-US" dirty="0" smtClean="0"/>
              <a:t>相电源连接线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E500 380V</a:t>
            </a:r>
            <a:r>
              <a:rPr lang="zh-CN" altLang="en-US" dirty="0" smtClean="0"/>
              <a:t>电源连接线位于机柜的顶端。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5665484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12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控制电脑需求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E500</a:t>
            </a:r>
            <a:r>
              <a:rPr lang="zh-CN" altLang="en-US" dirty="0" smtClean="0"/>
              <a:t>控制电脑至少要求</a:t>
            </a:r>
            <a:r>
              <a:rPr lang="en-US" altLang="zh-CN" dirty="0" smtClean="0"/>
              <a:t>8GB</a:t>
            </a:r>
            <a:r>
              <a:rPr lang="zh-CN" altLang="en-US" dirty="0"/>
              <a:t>内存，</a:t>
            </a:r>
            <a:r>
              <a:rPr lang="zh-CN" altLang="en-US" dirty="0" smtClean="0"/>
              <a:t>否则容易导致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客户端</a:t>
            </a:r>
            <a:r>
              <a:rPr lang="en-US" altLang="zh-CN" dirty="0" smtClean="0"/>
              <a:t>TMA</a:t>
            </a:r>
            <a:r>
              <a:rPr lang="zh-CN" altLang="en-US" dirty="0" smtClean="0"/>
              <a:t>异常。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47" y="2209800"/>
            <a:ext cx="7072313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5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连接面板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Connection Panel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447800"/>
            <a:ext cx="8605837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60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GB" altLang="en-US" sz="3200" dirty="0" smtClean="0">
                <a:cs typeface="Arial" pitchFamily="34" charset="0"/>
              </a:rPr>
              <a:t>E500</a:t>
            </a:r>
            <a:r>
              <a:rPr lang="zh-CN" altLang="en-US" sz="3200" dirty="0" smtClean="0">
                <a:cs typeface="Arial" pitchFamily="34" charset="0"/>
              </a:rPr>
              <a:t>硬件架构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 smtClean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89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</a:t>
            </a:r>
            <a:r>
              <a:rPr lang="zh-CN" altLang="en-US" dirty="0"/>
              <a:t>接面板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连接面板包含两部分</a:t>
            </a:r>
            <a:endParaRPr lang="en-US" altLang="zh-CN" dirty="0" smtClean="0"/>
          </a:p>
          <a:p>
            <a:pPr lvl="1"/>
            <a:r>
              <a:rPr lang="en-US" dirty="0" smtClean="0"/>
              <a:t>RF I</a:t>
            </a:r>
            <a:r>
              <a:rPr lang="en-US" altLang="zh-CN" dirty="0" smtClean="0"/>
              <a:t>nterconnection</a:t>
            </a:r>
          </a:p>
          <a:p>
            <a:pPr lvl="2"/>
            <a:r>
              <a:rPr lang="en-US" altLang="zh-CN" i="1" dirty="0" smtClean="0"/>
              <a:t>Cell Unit n</a:t>
            </a:r>
            <a:r>
              <a:rPr lang="zh-CN" altLang="en-US" dirty="0" smtClean="0"/>
              <a:t>对应</a:t>
            </a:r>
            <a:r>
              <a:rPr lang="en-US" altLang="zh-CN" i="1" dirty="0" smtClean="0"/>
              <a:t>TM500 #n</a:t>
            </a:r>
            <a:r>
              <a:rPr lang="zh-CN" altLang="en-US" dirty="0" smtClean="0"/>
              <a:t>，每台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支持两个小区。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TM500</a:t>
            </a:r>
            <a:r>
              <a:rPr lang="zh-CN" altLang="en-US" dirty="0" smtClean="0"/>
              <a:t>射频卡支持两</a:t>
            </a:r>
            <a:r>
              <a:rPr lang="zh-CN" altLang="en-US" dirty="0"/>
              <a:t>种</a:t>
            </a:r>
            <a:r>
              <a:rPr lang="zh-CN" altLang="en-US" dirty="0" smtClean="0"/>
              <a:t>方式：</a:t>
            </a:r>
            <a:r>
              <a:rPr lang="en-US" altLang="zh-CN" dirty="0" smtClean="0"/>
              <a:t>Combined Mode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Dedicated Mode</a:t>
            </a:r>
            <a:r>
              <a:rPr lang="zh-CN" altLang="en-US" dirty="0" smtClean="0"/>
              <a:t>。默认的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射频卡和连接面板射频口的连接方式是</a:t>
            </a:r>
            <a:r>
              <a:rPr lang="en-US" altLang="zh-CN" dirty="0" smtClean="0"/>
              <a:t>Combined Mode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连接面板射频口和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射频卡的对应关系，请参阅后续</a:t>
            </a:r>
            <a:r>
              <a:rPr lang="en-US" altLang="zh-CN" i="1" dirty="0" smtClean="0"/>
              <a:t>Table 9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Table 10</a:t>
            </a:r>
            <a:r>
              <a:rPr lang="en-US" altLang="zh-CN" dirty="0" smtClean="0"/>
              <a:t>.</a:t>
            </a:r>
          </a:p>
          <a:p>
            <a:pPr lvl="1"/>
            <a:r>
              <a:rPr lang="en-US" dirty="0" smtClean="0"/>
              <a:t>Ethernet Connection</a:t>
            </a:r>
          </a:p>
          <a:p>
            <a:pPr lvl="2"/>
            <a:r>
              <a:rPr lang="en-US" dirty="0" smtClean="0"/>
              <a:t>A1</a:t>
            </a:r>
            <a:r>
              <a:rPr lang="zh-CN" altLang="en-US" dirty="0" smtClean="0"/>
              <a:t>或</a:t>
            </a:r>
            <a:r>
              <a:rPr lang="en-US" altLang="zh-CN" dirty="0" smtClean="0"/>
              <a:t>A2</a:t>
            </a:r>
            <a:r>
              <a:rPr lang="zh-CN" altLang="en-US" dirty="0" smtClean="0"/>
              <a:t>或</a:t>
            </a:r>
            <a:r>
              <a:rPr lang="en-US" altLang="zh-CN" dirty="0" smtClean="0"/>
              <a:t>Cell 1-6 E1</a:t>
            </a:r>
            <a:r>
              <a:rPr lang="zh-CN" altLang="en-US" dirty="0" smtClean="0"/>
              <a:t>：用于连接</a:t>
            </a:r>
            <a:r>
              <a:rPr lang="en-US" altLang="zh-CN" dirty="0" smtClean="0"/>
              <a:t>E500</a:t>
            </a:r>
            <a:r>
              <a:rPr lang="zh-CN" altLang="en-US" dirty="0" smtClean="0"/>
              <a:t>控制电脑。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同时使</a:t>
            </a:r>
            <a:r>
              <a:rPr lang="zh-CN" altLang="en-US" dirty="0"/>
              <a:t>用</a:t>
            </a:r>
            <a:r>
              <a:rPr lang="en-US" altLang="zh-CN" dirty="0"/>
              <a:t>D1000 </a:t>
            </a:r>
            <a:r>
              <a:rPr lang="en-US" altLang="zh-CN" dirty="0" smtClean="0">
                <a:solidFill>
                  <a:srgbClr val="FF0000"/>
                </a:solidFill>
              </a:rPr>
              <a:t>Core 10G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/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Edge 10G/1</a:t>
            </a:r>
            <a:r>
              <a:rPr lang="zh-CN" altLang="en-US" dirty="0" smtClean="0"/>
              <a:t>时，</a:t>
            </a:r>
            <a:r>
              <a:rPr lang="en-US" altLang="zh-CN" dirty="0"/>
              <a:t> </a:t>
            </a:r>
            <a:r>
              <a:rPr lang="zh-CN" altLang="en-US" dirty="0" smtClean="0"/>
              <a:t>请</a:t>
            </a:r>
            <a:r>
              <a:rPr lang="zh-CN" altLang="en-US" dirty="0"/>
              <a:t>务必用网线连</a:t>
            </a:r>
            <a:r>
              <a:rPr lang="zh-CN" altLang="en-US" dirty="0" smtClean="0"/>
              <a:t>接</a:t>
            </a:r>
            <a:r>
              <a:rPr lang="en-US" altLang="zh-CN" dirty="0"/>
              <a:t>A11</a:t>
            </a:r>
            <a:r>
              <a:rPr lang="zh-CN" altLang="en-US" dirty="0"/>
              <a:t>和</a:t>
            </a:r>
            <a:r>
              <a:rPr lang="en-US" altLang="zh-CN" dirty="0"/>
              <a:t>A12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A3</a:t>
            </a:r>
            <a:r>
              <a:rPr lang="zh-CN" altLang="en-US" dirty="0" smtClean="0"/>
              <a:t>：</a:t>
            </a:r>
            <a:r>
              <a:rPr lang="zh-CN" altLang="en-US" dirty="0"/>
              <a:t>使</a:t>
            </a:r>
            <a:r>
              <a:rPr lang="zh-CN" altLang="en-US" dirty="0" smtClean="0"/>
              <a:t>用</a:t>
            </a:r>
            <a:r>
              <a:rPr lang="en-US" altLang="zh-CN" dirty="0" smtClean="0"/>
              <a:t>AC + Cell Units</a:t>
            </a:r>
            <a:r>
              <a:rPr lang="zh-CN" altLang="en-US" dirty="0" smtClean="0">
                <a:solidFill>
                  <a:srgbClr val="FF0000"/>
                </a:solidFill>
              </a:rPr>
              <a:t>或</a:t>
            </a:r>
            <a:r>
              <a:rPr lang="zh-CN" altLang="en-US" dirty="0" smtClean="0"/>
              <a:t>独立使用</a:t>
            </a:r>
            <a:r>
              <a:rPr lang="en-US" altLang="zh-CN" dirty="0" smtClean="0"/>
              <a:t>TM500 #1</a:t>
            </a:r>
            <a:r>
              <a:rPr lang="zh-CN" altLang="en-US" dirty="0" smtClean="0"/>
              <a:t>时，用于连接核心网的</a:t>
            </a:r>
            <a:r>
              <a:rPr lang="en-US" altLang="zh-CN" dirty="0" smtClean="0"/>
              <a:t>P-GW</a:t>
            </a:r>
            <a:r>
              <a:rPr lang="zh-CN" altLang="en-US" dirty="0" smtClean="0"/>
              <a:t>。</a:t>
            </a:r>
            <a:r>
              <a:rPr lang="en-US" altLang="zh-CN" dirty="0" err="1" smtClean="0"/>
              <a:t>PPPoE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Internal Server</a:t>
            </a:r>
            <a:r>
              <a:rPr lang="zh-CN" altLang="en-US" dirty="0" smtClean="0"/>
              <a:t>对应的</a:t>
            </a:r>
            <a:r>
              <a:rPr lang="en-US" altLang="zh-CN" dirty="0" err="1" smtClean="0"/>
              <a:t>Interfance</a:t>
            </a:r>
            <a:r>
              <a:rPr lang="zh-CN" altLang="en-US" dirty="0" smtClean="0"/>
              <a:t>分别为</a:t>
            </a:r>
            <a:r>
              <a:rPr lang="en-US" altLang="zh-CN" dirty="0" smtClean="0">
                <a:solidFill>
                  <a:srgbClr val="FF0000"/>
                </a:solidFill>
              </a:rPr>
              <a:t>10/1/0</a:t>
            </a:r>
            <a:r>
              <a:rPr lang="zh-CN" altLang="en-US" dirty="0" smtClean="0"/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20/1/1</a:t>
            </a:r>
            <a:r>
              <a:rPr lang="en-US" altLang="zh-CN" dirty="0" smtClean="0"/>
              <a:t>.</a:t>
            </a:r>
          </a:p>
          <a:p>
            <a:pPr lvl="3"/>
            <a:r>
              <a:rPr lang="en-US" altLang="zh-CN" dirty="0" smtClean="0"/>
              <a:t>A4</a:t>
            </a:r>
            <a:r>
              <a:rPr lang="zh-CN" altLang="en-US" dirty="0" smtClean="0"/>
              <a:t>：独立使用</a:t>
            </a:r>
            <a:r>
              <a:rPr lang="en-US" altLang="zh-CN" dirty="0" smtClean="0"/>
              <a:t>TM500 #2</a:t>
            </a:r>
            <a:r>
              <a:rPr lang="zh-CN" altLang="en-US" dirty="0" smtClean="0"/>
              <a:t>时，用于连接核心网的</a:t>
            </a:r>
            <a:r>
              <a:rPr lang="en-US" altLang="zh-CN" dirty="0" smtClean="0"/>
              <a:t>P-GW</a:t>
            </a:r>
            <a:r>
              <a:rPr lang="zh-CN" altLang="en-US" dirty="0" smtClean="0"/>
              <a:t>。</a:t>
            </a:r>
            <a:r>
              <a:rPr lang="en-US" altLang="zh-CN" dirty="0" err="1" smtClean="0"/>
              <a:t>PPPoE</a:t>
            </a:r>
            <a:r>
              <a:rPr lang="zh-CN" altLang="en-US" dirty="0"/>
              <a:t>和</a:t>
            </a:r>
            <a:r>
              <a:rPr lang="en-US" altLang="zh-CN" dirty="0"/>
              <a:t>Internal Server</a:t>
            </a:r>
            <a:r>
              <a:rPr lang="zh-CN" altLang="en-US" dirty="0"/>
              <a:t>对应的</a:t>
            </a:r>
            <a:r>
              <a:rPr lang="en-US" altLang="zh-CN" dirty="0" err="1"/>
              <a:t>Interfance</a:t>
            </a:r>
            <a:r>
              <a:rPr lang="zh-CN" altLang="en-US" dirty="0"/>
              <a:t>分别为</a:t>
            </a:r>
            <a:r>
              <a:rPr lang="en-US" altLang="zh-CN" dirty="0" smtClean="0">
                <a:solidFill>
                  <a:srgbClr val="FF0000"/>
                </a:solidFill>
              </a:rPr>
              <a:t>11/1/0</a:t>
            </a:r>
            <a:r>
              <a:rPr lang="zh-CN" altLang="en-US" dirty="0"/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21/1/1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A5</a:t>
            </a:r>
            <a:r>
              <a:rPr lang="zh-CN" altLang="en-US" dirty="0" smtClean="0"/>
              <a:t>：独立使用</a:t>
            </a:r>
            <a:r>
              <a:rPr lang="en-US" altLang="zh-CN" dirty="0" smtClean="0"/>
              <a:t>TM500 #3</a:t>
            </a:r>
            <a:r>
              <a:rPr lang="zh-CN" altLang="en-US" dirty="0" smtClean="0"/>
              <a:t>时，用于连接核心网的</a:t>
            </a:r>
            <a:r>
              <a:rPr lang="en-US" altLang="zh-CN" dirty="0" smtClean="0"/>
              <a:t>P-GW.</a:t>
            </a:r>
            <a:r>
              <a:rPr lang="en-US" altLang="zh-CN" dirty="0"/>
              <a:t> </a:t>
            </a:r>
            <a:r>
              <a:rPr lang="en-US" altLang="zh-CN" dirty="0" err="1"/>
              <a:t>PPPoE</a:t>
            </a:r>
            <a:r>
              <a:rPr lang="zh-CN" altLang="en-US" dirty="0"/>
              <a:t>和</a:t>
            </a:r>
            <a:r>
              <a:rPr lang="en-US" altLang="zh-CN" dirty="0"/>
              <a:t>Internal Server</a:t>
            </a:r>
            <a:r>
              <a:rPr lang="zh-CN" altLang="en-US" dirty="0"/>
              <a:t>对应的</a:t>
            </a:r>
            <a:r>
              <a:rPr lang="en-US" altLang="zh-CN" dirty="0" err="1"/>
              <a:t>Interfance</a:t>
            </a:r>
            <a:r>
              <a:rPr lang="zh-CN" altLang="en-US" dirty="0"/>
              <a:t>分别为</a:t>
            </a:r>
            <a:r>
              <a:rPr lang="en-US" altLang="zh-CN" dirty="0" smtClean="0">
                <a:solidFill>
                  <a:srgbClr val="FF0000"/>
                </a:solidFill>
              </a:rPr>
              <a:t>12/1/0</a:t>
            </a:r>
            <a:r>
              <a:rPr lang="zh-CN" altLang="en-US" dirty="0"/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22/1/1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Connection Panel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9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连接面板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/>
              <a:t>同时使用</a:t>
            </a:r>
            <a:r>
              <a:rPr lang="en-US" dirty="0"/>
              <a:t>D1000 </a:t>
            </a:r>
            <a:r>
              <a:rPr lang="en-US" dirty="0">
                <a:solidFill>
                  <a:srgbClr val="FF0000"/>
                </a:solidFill>
              </a:rPr>
              <a:t>Core </a:t>
            </a:r>
            <a:r>
              <a:rPr lang="en-US" dirty="0" smtClean="0">
                <a:solidFill>
                  <a:srgbClr val="FF0000"/>
                </a:solidFill>
              </a:rPr>
              <a:t>10G/1</a:t>
            </a:r>
            <a:r>
              <a:rPr lang="zh-CN" altLang="en-US" dirty="0" smtClean="0"/>
              <a:t>和</a:t>
            </a:r>
            <a:r>
              <a:rPr lang="en-US" dirty="0">
                <a:solidFill>
                  <a:srgbClr val="FF0000"/>
                </a:solidFill>
              </a:rPr>
              <a:t>Edge </a:t>
            </a:r>
            <a:r>
              <a:rPr lang="en-US" dirty="0" smtClean="0">
                <a:solidFill>
                  <a:srgbClr val="FF0000"/>
                </a:solidFill>
              </a:rPr>
              <a:t>10G/2</a:t>
            </a:r>
            <a:r>
              <a:rPr lang="zh-CN" altLang="en-US" dirty="0" smtClean="0"/>
              <a:t>时</a:t>
            </a:r>
            <a:r>
              <a:rPr lang="zh-CN" altLang="en-US" dirty="0"/>
              <a:t>， 请务必用网线连接</a:t>
            </a:r>
            <a:r>
              <a:rPr lang="en-US" dirty="0" smtClean="0"/>
              <a:t>A9</a:t>
            </a:r>
            <a:r>
              <a:rPr lang="zh-CN" altLang="en-US" dirty="0" smtClean="0"/>
              <a:t>和</a:t>
            </a:r>
            <a:r>
              <a:rPr lang="en-US" dirty="0" smtClean="0"/>
              <a:t>A10 。</a:t>
            </a:r>
          </a:p>
          <a:p>
            <a:pPr lvl="3"/>
            <a:r>
              <a:rPr lang="en-US" dirty="0"/>
              <a:t>Cell 1 E2:</a:t>
            </a:r>
            <a:r>
              <a:rPr lang="zh-CN" altLang="en-US" dirty="0"/>
              <a:t>使用</a:t>
            </a:r>
            <a:r>
              <a:rPr lang="en-US" dirty="0"/>
              <a:t>AC + Cell Units</a:t>
            </a:r>
            <a:r>
              <a:rPr lang="zh-CN" altLang="en-US" dirty="0">
                <a:solidFill>
                  <a:srgbClr val="FF0000"/>
                </a:solidFill>
              </a:rPr>
              <a:t>或</a:t>
            </a:r>
            <a:r>
              <a:rPr lang="zh-CN" altLang="en-US" dirty="0"/>
              <a:t>独立使用</a:t>
            </a:r>
            <a:r>
              <a:rPr lang="en-US" dirty="0"/>
              <a:t>TM500 #1</a:t>
            </a:r>
            <a:r>
              <a:rPr lang="zh-CN" altLang="en-US" dirty="0"/>
              <a:t>时，用于连接核心网的</a:t>
            </a:r>
            <a:r>
              <a:rPr lang="en-US" dirty="0"/>
              <a:t>P-GW</a:t>
            </a:r>
            <a:r>
              <a:rPr lang="en-US" dirty="0" smtClean="0"/>
              <a:t>.</a:t>
            </a:r>
          </a:p>
          <a:p>
            <a:pPr lvl="3"/>
            <a:r>
              <a:rPr lang="en-US" dirty="0" err="1" smtClean="0"/>
              <a:t>PPPoE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Internal Server</a:t>
            </a:r>
            <a:r>
              <a:rPr lang="zh-CN" altLang="en-US" dirty="0" smtClean="0"/>
              <a:t>对应的</a:t>
            </a:r>
            <a:r>
              <a:rPr lang="en-US" altLang="zh-CN" dirty="0" smtClean="0"/>
              <a:t>Interface</a:t>
            </a:r>
            <a:r>
              <a:rPr lang="zh-CN" altLang="en-US" dirty="0" smtClean="0"/>
              <a:t>分别为</a:t>
            </a:r>
            <a:r>
              <a:rPr lang="en-US" altLang="zh-CN" dirty="0" smtClean="0"/>
              <a:t>30/1/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40/1/</a:t>
            </a:r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Connection Panel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7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Interconnections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MBR Combined &amp; Dedicated Connections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010400" cy="45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52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Interconnections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Socket &amp; RF Port Mapping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886200"/>
            <a:ext cx="5402263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8" y="1524000"/>
            <a:ext cx="5867399" cy="21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69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connections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Connection Panel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47800"/>
            <a:ext cx="8001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5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connections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D1000 Core &amp; Edge Pair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371600"/>
            <a:ext cx="81153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9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connections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TM500#1 ~ #3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9" y="1219200"/>
            <a:ext cx="5562599" cy="527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97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connections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TM500#4 ~ #7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3" y="1371600"/>
            <a:ext cx="8610600" cy="491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12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393825"/>
            <a:ext cx="6958013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90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" y="1371600"/>
            <a:ext cx="6958013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80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</a:t>
            </a:r>
            <a:r>
              <a:rPr lang="zh-CN" altLang="en-US" dirty="0" smtClean="0"/>
              <a:t>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29 U cabinet</a:t>
            </a:r>
            <a:r>
              <a:rPr lang="en-US" dirty="0" smtClean="0"/>
              <a:t>: 1 x AC + 3 Cell Units</a:t>
            </a:r>
          </a:p>
          <a:p>
            <a:r>
              <a:rPr lang="en-US" b="1" dirty="0" smtClean="0"/>
              <a:t>38 U cabinet</a:t>
            </a:r>
            <a:r>
              <a:rPr lang="en-US" dirty="0" smtClean="0"/>
              <a:t>: 1 x AC + 6 Cell Units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重</a:t>
            </a:r>
            <a:r>
              <a:rPr lang="zh-CN" altLang="en-US" dirty="0" smtClean="0"/>
              <a:t>量和尺寸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70262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23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cs typeface="Arial" pitchFamily="34" charset="0"/>
              </a:rPr>
              <a:t>控制电脑设置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 smtClean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控制电脑</a:t>
            </a:r>
            <a:r>
              <a:rPr lang="en-US" altLang="zh-CN" dirty="0" smtClean="0"/>
              <a:t>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E500</a:t>
            </a:r>
            <a:r>
              <a:rPr lang="zh-CN" altLang="en-US" dirty="0" smtClean="0"/>
              <a:t>控制电脑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地址：</a:t>
            </a:r>
            <a:r>
              <a:rPr lang="en-US" altLang="zh-CN" dirty="0" smtClean="0"/>
              <a:t>192.168.10.100/24.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52600"/>
            <a:ext cx="72390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46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237162"/>
          </a:xfrm>
        </p:spPr>
        <p:txBody>
          <a:bodyPr/>
          <a:lstStyle/>
          <a:p>
            <a:r>
              <a:rPr lang="zh-CN" altLang="en-US" dirty="0" smtClean="0"/>
              <a:t>请</a:t>
            </a:r>
            <a:r>
              <a:rPr lang="zh-CN" altLang="en-US" dirty="0" smtClean="0">
                <a:solidFill>
                  <a:srgbClr val="FF0000"/>
                </a:solidFill>
              </a:rPr>
              <a:t>务必关闭</a:t>
            </a:r>
            <a:r>
              <a:rPr lang="zh-CN" altLang="en-US" dirty="0" smtClean="0"/>
              <a:t>控制电脑的防火墙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.NET Framework 4.5</a:t>
            </a:r>
            <a:r>
              <a:rPr lang="zh-CN" altLang="en-US" dirty="0" smtClean="0"/>
              <a:t>或更高的版本</a:t>
            </a:r>
            <a:endParaRPr lang="en-US" altLang="zh-CN" dirty="0" smtClean="0"/>
          </a:p>
          <a:p>
            <a:r>
              <a:rPr lang="en-US" altLang="zh-CN" dirty="0" smtClean="0"/>
              <a:t>TM500</a:t>
            </a:r>
            <a:r>
              <a:rPr lang="zh-CN" altLang="en-US" dirty="0" smtClean="0"/>
              <a:t>客户端</a:t>
            </a:r>
            <a:r>
              <a:rPr lang="en-US" altLang="zh-CN" dirty="0" smtClean="0"/>
              <a:t>Test Mobile Application (TMA)</a:t>
            </a:r>
          </a:p>
          <a:p>
            <a:r>
              <a:rPr lang="en-US" dirty="0" err="1" smtClean="0"/>
              <a:t>F</a:t>
            </a:r>
            <a:r>
              <a:rPr lang="en-US" altLang="zh-CN" dirty="0" err="1" smtClean="0"/>
              <a:t>ileZilla</a:t>
            </a:r>
            <a:r>
              <a:rPr lang="en-US" altLang="zh-CN" dirty="0" smtClean="0"/>
              <a:t> Server</a:t>
            </a:r>
          </a:p>
          <a:p>
            <a:r>
              <a:rPr lang="en-US" dirty="0" smtClean="0">
                <a:hlinkClick r:id="rId3"/>
              </a:rPr>
              <a:t>P</a:t>
            </a:r>
            <a:r>
              <a:rPr lang="en-US" altLang="zh-CN" dirty="0" smtClean="0">
                <a:hlinkClick r:id="rId3"/>
              </a:rPr>
              <a:t>uTTY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（或其它</a:t>
            </a:r>
            <a:r>
              <a:rPr lang="en-US" altLang="zh-CN" dirty="0" smtClean="0"/>
              <a:t>Serial/SSH/Telnet</a:t>
            </a:r>
            <a:r>
              <a:rPr lang="zh-CN" altLang="en-US" dirty="0" smtClean="0"/>
              <a:t>工具）</a:t>
            </a:r>
            <a:endParaRPr lang="en-US" altLang="zh-CN" dirty="0" smtClean="0"/>
          </a:p>
          <a:p>
            <a:r>
              <a:rPr lang="en-US" dirty="0" smtClean="0"/>
              <a:t>RDA</a:t>
            </a:r>
            <a:r>
              <a:rPr lang="zh-CN" altLang="en-US" dirty="0" smtClean="0"/>
              <a:t>客户端（</a:t>
            </a:r>
            <a:r>
              <a:rPr lang="en-US" altLang="zh-CN" dirty="0" err="1" smtClean="0"/>
              <a:t>diversifEye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TeraVM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dirty="0" smtClean="0"/>
              <a:t>P</a:t>
            </a:r>
            <a:r>
              <a:rPr lang="en-US" altLang="zh-CN" dirty="0" smtClean="0"/>
              <a:t>ython</a:t>
            </a:r>
          </a:p>
          <a:p>
            <a:r>
              <a:rPr lang="en-US" dirty="0" smtClean="0">
                <a:hlinkClick r:id="rId4"/>
              </a:rPr>
              <a:t>Wireshark</a:t>
            </a:r>
            <a:endParaRPr lang="en-US" dirty="0" smtClean="0"/>
          </a:p>
          <a:p>
            <a:r>
              <a:rPr lang="en-US" dirty="0" smtClean="0"/>
              <a:t>Microsoft Excel</a:t>
            </a:r>
          </a:p>
          <a:p>
            <a:r>
              <a:rPr lang="zh-CN" altLang="en-US" dirty="0"/>
              <a:t>文</a:t>
            </a:r>
            <a:r>
              <a:rPr lang="zh-CN" altLang="en-US" dirty="0" smtClean="0"/>
              <a:t>本编辑器（例如</a:t>
            </a:r>
            <a:r>
              <a:rPr lang="en-US" altLang="zh-CN" dirty="0" err="1" smtClean="0"/>
              <a:t>UltraEdit</a:t>
            </a:r>
            <a:r>
              <a:rPr lang="zh-CN" altLang="en-US" dirty="0" smtClean="0"/>
              <a:t>或</a:t>
            </a:r>
            <a:r>
              <a:rPr lang="en-US" altLang="zh-CN" dirty="0" smtClean="0">
                <a:hlinkClick r:id="rId5"/>
              </a:rPr>
              <a:t>Notepad++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dirty="0" smtClean="0">
                <a:hlinkClick r:id="rId6"/>
              </a:rPr>
              <a:t>Mozilla Firefox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F</a:t>
            </a:r>
            <a:r>
              <a:rPr lang="en-US" altLang="zh-CN" dirty="0" smtClean="0">
                <a:hlinkClick r:id="rId7"/>
              </a:rPr>
              <a:t>oxit</a:t>
            </a:r>
            <a:endParaRPr lang="en-US" altLang="zh-CN" dirty="0" smtClean="0"/>
          </a:p>
          <a:p>
            <a:r>
              <a:rPr lang="en-US" dirty="0" smtClean="0">
                <a:hlinkClick r:id="rId8"/>
              </a:rPr>
              <a:t>7</a:t>
            </a:r>
            <a:r>
              <a:rPr lang="en-US" altLang="zh-CN" dirty="0" smtClean="0">
                <a:hlinkClick r:id="rId8"/>
              </a:rPr>
              <a:t>-zip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请咨询</a:t>
            </a:r>
            <a:r>
              <a:rPr lang="en-US" altLang="zh-CN" dirty="0" smtClean="0"/>
              <a:t>TM500 FAE</a:t>
            </a:r>
            <a:r>
              <a:rPr lang="zh-CN" altLang="en-US" dirty="0" smtClean="0"/>
              <a:t>获取最新的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软件版本。</a:t>
            </a:r>
            <a:endParaRPr lang="en-US" altLang="zh-CN" dirty="0" smtClean="0"/>
          </a:p>
          <a:p>
            <a:r>
              <a:rPr lang="en-US" dirty="0" smtClean="0"/>
              <a:t>TM500</a:t>
            </a:r>
            <a:r>
              <a:rPr lang="zh-CN" altLang="en-US" dirty="0" smtClean="0"/>
              <a:t>软件安装包一般包含如下文件（以</a:t>
            </a:r>
            <a:r>
              <a:rPr lang="en-US" altLang="zh-CN" dirty="0" smtClean="0"/>
              <a:t>LMF7.2.1</a:t>
            </a:r>
            <a:r>
              <a:rPr lang="zh-CN" altLang="en-US" dirty="0" smtClean="0"/>
              <a:t>为例）</a:t>
            </a:r>
            <a:endParaRPr lang="en-US" altLang="zh-CN" dirty="0" smtClean="0"/>
          </a:p>
          <a:p>
            <a:pPr lvl="1"/>
            <a:r>
              <a:rPr lang="en-US" b="1" dirty="0" err="1" smtClean="0"/>
              <a:t>F</a:t>
            </a:r>
            <a:r>
              <a:rPr lang="en-US" altLang="zh-CN" b="1" dirty="0" err="1" smtClean="0"/>
              <a:t>ileZilla</a:t>
            </a:r>
            <a:r>
              <a:rPr lang="en-US" altLang="zh-CN" b="1" dirty="0" smtClean="0"/>
              <a:t> Server</a:t>
            </a:r>
            <a:r>
              <a:rPr lang="en-US" altLang="zh-CN" dirty="0" smtClean="0"/>
              <a:t>: TM500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FileZilla</a:t>
            </a:r>
            <a:r>
              <a:rPr lang="en-US" altLang="zh-CN" dirty="0" smtClean="0"/>
              <a:t> Server</a:t>
            </a:r>
            <a:r>
              <a:rPr lang="zh-CN" altLang="en-US" dirty="0" smtClean="0"/>
              <a:t>从它的控制电脑上加载相关软件。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TM500_LTE_EXT-MUE_Release_LMF_7_2_1</a:t>
            </a:r>
            <a:r>
              <a:rPr lang="en-US" altLang="zh-CN" dirty="0" smtClean="0"/>
              <a:t>: TM500</a:t>
            </a:r>
            <a:r>
              <a:rPr lang="zh-CN" altLang="en-US" dirty="0" smtClean="0"/>
              <a:t>软件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Release Note</a:t>
            </a:r>
            <a:r>
              <a:rPr lang="en-US" altLang="zh-CN" dirty="0" smtClean="0"/>
              <a:t>: </a:t>
            </a:r>
            <a:r>
              <a:rPr lang="zh-CN" altLang="en-US" dirty="0" smtClean="0"/>
              <a:t>当前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软件版本支持的特性和功能，以及修复的问题等等。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E500/TM500</a:t>
            </a:r>
            <a:r>
              <a:rPr lang="zh-CN" altLang="en-US" b="1" dirty="0" smtClean="0"/>
              <a:t>安装手册</a:t>
            </a:r>
            <a:r>
              <a:rPr lang="zh-CN" altLang="en-US" dirty="0" smtClean="0"/>
              <a:t>：包括供电需求、如何配置和修改</a:t>
            </a:r>
            <a:r>
              <a:rPr lang="en-US" altLang="zh-CN" dirty="0" smtClean="0"/>
              <a:t>TM500 IP</a:t>
            </a:r>
            <a:r>
              <a:rPr lang="zh-CN" altLang="en-US" dirty="0" smtClean="0"/>
              <a:t>、如何升级固件以及查看或安装</a:t>
            </a:r>
            <a:r>
              <a:rPr lang="en-US" altLang="zh-CN" dirty="0" smtClean="0"/>
              <a:t>license.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Mobile Application (TMA)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495800"/>
            <a:ext cx="35814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4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TMA</a:t>
            </a:r>
            <a:r>
              <a:rPr lang="zh-CN" altLang="en-US" dirty="0" smtClean="0"/>
              <a:t>软件安装采用默认安装，安装过程中一直选择下一步即可。</a:t>
            </a:r>
            <a:endParaRPr lang="en-US" altLang="zh-CN" dirty="0" smtClean="0"/>
          </a:p>
          <a:p>
            <a:r>
              <a:rPr lang="zh-CN" altLang="en-US" dirty="0"/>
              <a:t>默</a:t>
            </a:r>
            <a:r>
              <a:rPr lang="zh-CN" altLang="en-US" dirty="0" smtClean="0"/>
              <a:t>认安装路径</a:t>
            </a:r>
            <a:endParaRPr lang="en-US" altLang="zh-CN" dirty="0" smtClean="0"/>
          </a:p>
          <a:p>
            <a:pPr lvl="1"/>
            <a:r>
              <a:rPr lang="en-US" dirty="0" smtClean="0"/>
              <a:t>64</a:t>
            </a:r>
            <a:r>
              <a:rPr lang="zh-CN" altLang="en-US" dirty="0" smtClean="0"/>
              <a:t>位操作系统：</a:t>
            </a:r>
            <a:r>
              <a:rPr lang="en-US" dirty="0" smtClean="0"/>
              <a:t>C</a:t>
            </a:r>
            <a:r>
              <a:rPr lang="en-US" dirty="0"/>
              <a:t>:\Program Files (x86)\</a:t>
            </a:r>
            <a:r>
              <a:rPr lang="en-US" dirty="0" err="1"/>
              <a:t>Aeroflex</a:t>
            </a:r>
            <a:r>
              <a:rPr lang="en-US" dirty="0"/>
              <a:t>\TM500\LTE - LMF </a:t>
            </a:r>
            <a:r>
              <a:rPr lang="en-US" dirty="0" smtClean="0"/>
              <a:t>7.2.1\</a:t>
            </a:r>
          </a:p>
          <a:p>
            <a:pPr marL="571500" lvl="1" indent="0">
              <a:buNone/>
            </a:pPr>
            <a:r>
              <a:rPr lang="zh-CN" altLang="en-US" sz="1600" i="1" dirty="0" smtClean="0"/>
              <a:t>备注：</a:t>
            </a:r>
            <a:r>
              <a:rPr lang="en-US" altLang="zh-CN" sz="1600" i="1" dirty="0" smtClean="0"/>
              <a:t>Win7</a:t>
            </a:r>
            <a:r>
              <a:rPr lang="zh-CN" altLang="en-US" sz="1600" i="1" dirty="0"/>
              <a:t>以</a:t>
            </a:r>
            <a:r>
              <a:rPr lang="zh-CN" altLang="en-US" sz="1600" i="1" dirty="0" smtClean="0"/>
              <a:t>上的操作系统，</a:t>
            </a:r>
            <a:r>
              <a:rPr lang="en-US" altLang="zh-CN" sz="1600" i="1" dirty="0"/>
              <a:t>C:\Program Files</a:t>
            </a:r>
            <a:r>
              <a:rPr lang="en-US" altLang="zh-CN" sz="1600" i="1" dirty="0" smtClean="0"/>
              <a:t>\</a:t>
            </a:r>
            <a:r>
              <a:rPr lang="zh-CN" altLang="en-US" sz="1600" i="1" dirty="0" smtClean="0"/>
              <a:t>或</a:t>
            </a:r>
            <a:r>
              <a:rPr lang="en-US" sz="1600" i="1" dirty="0"/>
              <a:t>C:\Program Files (x86</a:t>
            </a:r>
            <a:r>
              <a:rPr lang="en-US" sz="1600" i="1" dirty="0" smtClean="0"/>
              <a:t>)\</a:t>
            </a:r>
            <a:r>
              <a:rPr lang="zh-CN" altLang="en-US" sz="1600" i="1" dirty="0" smtClean="0"/>
              <a:t>路径下的操作都需要管理员权限，如果需要的的话，可以考虑把安装路径改为</a:t>
            </a:r>
            <a:r>
              <a:rPr lang="en-US" altLang="zh-CN" sz="1600" i="1" dirty="0" smtClean="0"/>
              <a:t>C:\Aeroflex\...</a:t>
            </a:r>
          </a:p>
          <a:p>
            <a:pPr marL="5715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52800"/>
            <a:ext cx="3268663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03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TMA</a:t>
            </a:r>
            <a:r>
              <a:rPr lang="zh-CN" altLang="en-US" dirty="0" smtClean="0"/>
              <a:t>安装路径包含六个文件夹</a:t>
            </a:r>
            <a:endParaRPr lang="en-US" altLang="zh-CN" dirty="0" smtClean="0"/>
          </a:p>
          <a:p>
            <a:pPr lvl="1"/>
            <a:r>
              <a:rPr lang="en-US" b="1" dirty="0" err="1" smtClean="0"/>
              <a:t>diversifEye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Provisioning</a:t>
            </a:r>
            <a:r>
              <a:rPr lang="zh-CN" altLang="en-US" dirty="0" smtClean="0"/>
              <a:t>模板，用于生成</a:t>
            </a:r>
            <a:r>
              <a:rPr lang="en-US" altLang="zh-CN" dirty="0" smtClean="0"/>
              <a:t>RDA</a:t>
            </a:r>
            <a:r>
              <a:rPr lang="zh-CN" altLang="en-US" dirty="0"/>
              <a:t>脚</a:t>
            </a:r>
            <a:r>
              <a:rPr lang="zh-CN" altLang="en-US" dirty="0" smtClean="0"/>
              <a:t>本。</a:t>
            </a:r>
            <a:endParaRPr lang="en-US" altLang="zh-CN" dirty="0" smtClean="0"/>
          </a:p>
          <a:p>
            <a:pPr lvl="1"/>
            <a:r>
              <a:rPr lang="en-US" b="1" dirty="0" smtClean="0"/>
              <a:t>Documentation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相关的帮助文档，包括</a:t>
            </a:r>
            <a:r>
              <a:rPr lang="en-US" altLang="zh-CN" dirty="0" smtClean="0"/>
              <a:t>TM500/E500</a:t>
            </a:r>
            <a:r>
              <a:rPr lang="zh-CN" altLang="en-US" dirty="0" smtClean="0"/>
              <a:t>安装手册、</a:t>
            </a:r>
            <a:r>
              <a:rPr lang="en-US" altLang="zh-CN" dirty="0" smtClean="0"/>
              <a:t>EXT-MUE/E500 TMA</a:t>
            </a:r>
            <a:r>
              <a:rPr lang="zh-CN" altLang="en-US" dirty="0" smtClean="0"/>
              <a:t>用户手册、</a:t>
            </a:r>
            <a:r>
              <a:rPr lang="en-US" altLang="zh-CN" dirty="0" smtClean="0"/>
              <a:t>Command Reference Manual (CRM)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Measurement Reference Manual</a:t>
            </a:r>
            <a:r>
              <a:rPr lang="zh-CN" altLang="en-US" dirty="0" smtClean="0"/>
              <a:t>以及</a:t>
            </a:r>
            <a:r>
              <a:rPr lang="en-US" altLang="zh-CN" dirty="0" err="1" smtClean="0"/>
              <a:t>diversifEye</a:t>
            </a:r>
            <a:r>
              <a:rPr lang="en-US" altLang="zh-CN" dirty="0" smtClean="0"/>
              <a:t> Reference Manual</a:t>
            </a:r>
            <a:r>
              <a:rPr lang="zh-CN" altLang="en-US" dirty="0" smtClean="0"/>
              <a:t>等等。</a:t>
            </a:r>
            <a:endParaRPr lang="en-US" altLang="zh-CN" dirty="0" smtClean="0"/>
          </a:p>
          <a:p>
            <a:pPr lvl="1"/>
            <a:r>
              <a:rPr lang="en-US" b="1" dirty="0" smtClean="0"/>
              <a:t>HSDL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 DSP/HLC log</a:t>
            </a:r>
            <a:r>
              <a:rPr lang="zh-CN" altLang="en-US" dirty="0" smtClean="0"/>
              <a:t>抓取和解析工具。</a:t>
            </a:r>
            <a:endParaRPr lang="en-US" altLang="zh-CN" dirty="0" smtClean="0"/>
          </a:p>
          <a:p>
            <a:pPr lvl="1"/>
            <a:r>
              <a:rPr lang="en-US" b="1" dirty="0" err="1" smtClean="0"/>
              <a:t>ppc_pq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软件。</a:t>
            </a:r>
            <a:endParaRPr lang="en-US" altLang="zh-CN" dirty="0" smtClean="0"/>
          </a:p>
          <a:p>
            <a:pPr lvl="1"/>
            <a:r>
              <a:rPr lang="en-US" b="1" dirty="0"/>
              <a:t>Test Mobile </a:t>
            </a:r>
            <a:r>
              <a:rPr lang="en-US" b="1" dirty="0" smtClean="0"/>
              <a:t>Application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客户端（</a:t>
            </a:r>
            <a:r>
              <a:rPr lang="en-US" altLang="zh-CN" dirty="0" smtClean="0"/>
              <a:t>TMA.exe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r>
              <a:rPr lang="zh-CN" altLang="en-US" dirty="0"/>
              <a:t>通</a:t>
            </a:r>
            <a:r>
              <a:rPr lang="zh-CN" altLang="en-US" dirty="0" smtClean="0"/>
              <a:t>过开始菜单或</a:t>
            </a:r>
            <a:r>
              <a:rPr lang="en-US" altLang="zh-CN" dirty="0"/>
              <a:t>Test Mobile 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文件夹打开</a:t>
            </a:r>
            <a:r>
              <a:rPr lang="en-US" altLang="zh-CN" dirty="0" smtClean="0"/>
              <a:t>TMA.exe</a:t>
            </a:r>
            <a:r>
              <a:rPr lang="zh-CN" altLang="en-US" dirty="0" smtClean="0"/>
              <a:t>，请选择</a:t>
            </a:r>
            <a:r>
              <a:rPr lang="en-US" altLang="zh-CN" dirty="0" smtClean="0"/>
              <a:t>EXT-MUE</a:t>
            </a:r>
            <a:r>
              <a:rPr lang="zh-CN" altLang="en-US" dirty="0" smtClean="0"/>
              <a:t>界面。</a:t>
            </a:r>
            <a:endParaRPr lang="en-US" altLang="zh-CN" dirty="0" smtClean="0"/>
          </a:p>
          <a:p>
            <a:pPr marL="566737" lvl="1" indent="0">
              <a:buNone/>
            </a:pPr>
            <a:endParaRPr lang="en-US" altLang="zh-CN" sz="1600" i="1" dirty="0" smtClean="0"/>
          </a:p>
          <a:p>
            <a:pPr marL="0" indent="0">
              <a:buNone/>
            </a:pPr>
            <a:r>
              <a:rPr lang="zh-CN" altLang="en-US" sz="1600" i="1" dirty="0" smtClean="0"/>
              <a:t>备注：</a:t>
            </a:r>
            <a:r>
              <a:rPr lang="en-US" altLang="zh-CN" sz="1600" i="1" dirty="0" smtClean="0"/>
              <a:t>E500</a:t>
            </a:r>
            <a:r>
              <a:rPr lang="zh-CN" altLang="en-US" sz="1600" i="1" dirty="0" smtClean="0"/>
              <a:t>界面将在其它文档进一步介绍。</a:t>
            </a:r>
            <a:endParaRPr lang="en-US" sz="16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9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Profile</a:t>
            </a:r>
            <a:r>
              <a:rPr lang="zh-CN" altLang="en-US" dirty="0" smtClean="0"/>
              <a:t>可以用默认的</a:t>
            </a:r>
            <a:r>
              <a:rPr lang="en-US" altLang="zh-CN" i="1" dirty="0"/>
              <a:t>Default </a:t>
            </a:r>
            <a:r>
              <a:rPr lang="en-US" altLang="zh-CN" i="1" dirty="0" smtClean="0"/>
              <a:t>User</a:t>
            </a:r>
            <a:r>
              <a:rPr lang="zh-CN" altLang="en-US" dirty="0" smtClean="0"/>
              <a:t>，也可以自定义一个新的</a:t>
            </a:r>
            <a:r>
              <a:rPr lang="en-US" altLang="zh-CN" dirty="0" smtClean="0"/>
              <a:t>profile.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3802063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6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Connection Settings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73881"/>
            <a:ext cx="6313487" cy="516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8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</a:t>
            </a:r>
            <a:r>
              <a:rPr lang="zh-CN" altLang="en-US" dirty="0" smtClean="0"/>
              <a:t>击左上角</a:t>
            </a:r>
            <a:r>
              <a:rPr lang="en-US" altLang="zh-CN" dirty="0" smtClean="0"/>
              <a:t>Connection Settings</a:t>
            </a:r>
            <a:r>
              <a:rPr lang="zh-CN" altLang="en-US" dirty="0" smtClean="0"/>
              <a:t>图标，打开</a:t>
            </a:r>
            <a:r>
              <a:rPr lang="en-US" altLang="zh-CN" dirty="0" smtClean="0"/>
              <a:t>Preferences</a:t>
            </a:r>
            <a:r>
              <a:rPr lang="zh-CN" altLang="en-US" dirty="0" smtClean="0"/>
              <a:t>界面。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3785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77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主要更新如下默认配置</a:t>
            </a:r>
            <a:endParaRPr lang="en-US" altLang="zh-CN" dirty="0" smtClean="0"/>
          </a:p>
          <a:p>
            <a:pPr lvl="1"/>
            <a:r>
              <a:rPr lang="en-US" b="1" dirty="0" smtClean="0"/>
              <a:t>Configuration</a:t>
            </a:r>
            <a:r>
              <a:rPr lang="zh-CN" altLang="en-US" dirty="0"/>
              <a:t>：</a:t>
            </a:r>
            <a:r>
              <a:rPr lang="zh-CN" altLang="en-US" dirty="0" smtClean="0"/>
              <a:t>请把默认模式</a:t>
            </a:r>
            <a:r>
              <a:rPr lang="en-US" altLang="zh-CN" dirty="0" smtClean="0"/>
              <a:t>”Software Licensing”</a:t>
            </a:r>
            <a:r>
              <a:rPr lang="zh-CN" altLang="en-US" dirty="0" smtClean="0"/>
              <a:t>更新为“</a:t>
            </a:r>
            <a:r>
              <a:rPr lang="en-US" altLang="zh-CN" dirty="0" smtClean="0"/>
              <a:t>MTS Mode</a:t>
            </a:r>
            <a:r>
              <a:rPr lang="zh-CN" altLang="en-US" dirty="0" smtClean="0"/>
              <a:t>”。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Configuration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45" y="2346116"/>
            <a:ext cx="5763155" cy="413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27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29 U </a:t>
            </a:r>
            <a:r>
              <a:rPr lang="en-US" dirty="0" smtClean="0"/>
              <a:t>Cabinet Overview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3949700" cy="527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198"/>
            <a:ext cx="3969730" cy="527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98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</a:t>
            </a:r>
            <a:r>
              <a:rPr lang="en-US" altLang="zh-CN" b="1" dirty="0" smtClean="0"/>
              <a:t>etup</a:t>
            </a:r>
            <a:endParaRPr lang="en-US" altLang="zh-CN" b="1" dirty="0"/>
          </a:p>
          <a:p>
            <a:pPr lvl="1"/>
            <a:r>
              <a:rPr lang="en-US" dirty="0" smtClean="0"/>
              <a:t>Test Mobile TCP/IP Settings – IP A</a:t>
            </a:r>
            <a:r>
              <a:rPr lang="en-US" altLang="zh-CN" dirty="0" smtClean="0"/>
              <a:t>ddress: </a:t>
            </a:r>
            <a:r>
              <a:rPr lang="en-US" altLang="zh-CN" i="1" dirty="0" smtClean="0"/>
              <a:t>192.168.10.70</a:t>
            </a:r>
            <a:r>
              <a:rPr lang="en-US" altLang="zh-CN" dirty="0" smtClean="0"/>
              <a:t> (AC).</a:t>
            </a:r>
          </a:p>
          <a:p>
            <a:pPr lvl="1"/>
            <a:r>
              <a:rPr lang="en-US" altLang="zh-CN" dirty="0" err="1" smtClean="0"/>
              <a:t>DiversifEye</a:t>
            </a:r>
            <a:r>
              <a:rPr lang="en-US" altLang="zh-CN" dirty="0" smtClean="0"/>
              <a:t> IP Address: </a:t>
            </a:r>
            <a:r>
              <a:rPr lang="en-US" altLang="zh-CN" i="1" dirty="0" smtClean="0"/>
              <a:t>192.168.10.200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ASC IP Address: </a:t>
            </a:r>
            <a:r>
              <a:rPr lang="en-US" altLang="zh-CN" i="1" dirty="0" smtClean="0"/>
              <a:t>192.168.10.9</a:t>
            </a:r>
            <a:r>
              <a:rPr lang="en-US" altLang="zh-CN" dirty="0" smtClean="0"/>
              <a:t>.</a:t>
            </a:r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Setup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9" y="2785368"/>
            <a:ext cx="4348161" cy="356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9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Reboot</a:t>
            </a:r>
            <a:r>
              <a:rPr lang="zh-CN" altLang="en-US" dirty="0" smtClean="0"/>
              <a:t>：请</a:t>
            </a:r>
            <a:r>
              <a:rPr lang="zh-CN" altLang="en-US" dirty="0" smtClean="0">
                <a:solidFill>
                  <a:srgbClr val="FF0000"/>
                </a:solidFill>
              </a:rPr>
              <a:t>不要</a:t>
            </a:r>
            <a:r>
              <a:rPr lang="zh-CN" altLang="en-US" dirty="0" smtClean="0"/>
              <a:t>勾选</a:t>
            </a:r>
            <a:r>
              <a:rPr lang="en-US" altLang="zh-CN" i="1" dirty="0" smtClean="0"/>
              <a:t>On Fatal Error</a:t>
            </a:r>
            <a:r>
              <a:rPr lang="zh-CN" altLang="en-US" dirty="0" smtClean="0"/>
              <a:t>，否则出现</a:t>
            </a:r>
            <a:r>
              <a:rPr lang="en-US" altLang="zh-CN" dirty="0" smtClean="0"/>
              <a:t>ASSERT</a:t>
            </a:r>
            <a:r>
              <a:rPr lang="zh-CN" altLang="en-US" dirty="0" smtClean="0"/>
              <a:t>的时候，</a:t>
            </a:r>
            <a:r>
              <a:rPr lang="en-US" altLang="zh-CN" dirty="0"/>
              <a:t> TM500</a:t>
            </a:r>
            <a:r>
              <a:rPr lang="zh-CN" altLang="en-US" dirty="0"/>
              <a:t>将自动重</a:t>
            </a:r>
            <a:r>
              <a:rPr lang="zh-CN" altLang="en-US" dirty="0" smtClean="0"/>
              <a:t>启，无法抓取</a:t>
            </a:r>
            <a:r>
              <a:rPr lang="en-US" altLang="zh-CN" dirty="0" smtClean="0"/>
              <a:t>DTRC log</a:t>
            </a:r>
            <a:r>
              <a:rPr lang="zh-CN" altLang="en-US" dirty="0" smtClean="0"/>
              <a:t>。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Reboot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47" y="2011656"/>
            <a:ext cx="6017154" cy="431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Radio Cards</a:t>
            </a:r>
            <a:endParaRPr lang="en-US" dirty="0"/>
          </a:p>
          <a:p>
            <a:pPr lvl="1"/>
            <a:r>
              <a:rPr lang="zh-CN" altLang="en-US" dirty="0" smtClean="0"/>
              <a:t>勾选“</a:t>
            </a:r>
            <a:r>
              <a:rPr lang="en-US" altLang="zh-CN" dirty="0" smtClean="0"/>
              <a:t>Use AC</a:t>
            </a:r>
            <a:r>
              <a:rPr lang="zh-CN" altLang="en-US" dirty="0" smtClean="0"/>
              <a:t>”并</a:t>
            </a:r>
            <a:r>
              <a:rPr lang="zh-CN" altLang="en-US" dirty="0"/>
              <a:t>根</a:t>
            </a:r>
            <a:r>
              <a:rPr lang="zh-CN" altLang="en-US" dirty="0" smtClean="0"/>
              <a:t>据测试需求配置相应的</a:t>
            </a:r>
            <a:r>
              <a:rPr lang="en-US" altLang="zh-CN" dirty="0" smtClean="0"/>
              <a:t>Number of Units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请根据射频连线，</a:t>
            </a:r>
            <a:r>
              <a:rPr lang="zh-CN" altLang="en-US" dirty="0"/>
              <a:t>选择</a:t>
            </a:r>
            <a:r>
              <a:rPr lang="zh-CN" altLang="en-US" dirty="0" smtClean="0"/>
              <a:t>对应的射频卡以及</a:t>
            </a:r>
            <a:r>
              <a:rPr lang="en-US" altLang="zh-CN" dirty="0" smtClean="0"/>
              <a:t>I/F Mode.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Radio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04" y="2442568"/>
            <a:ext cx="4822295" cy="395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Viewer Options</a:t>
            </a:r>
            <a:r>
              <a:rPr lang="zh-CN" altLang="en-US" dirty="0" smtClean="0"/>
              <a:t>：请更新</a:t>
            </a:r>
            <a:r>
              <a:rPr lang="en-US" altLang="zh-CN" dirty="0" smtClean="0"/>
              <a:t>CSV File Viewer</a:t>
            </a:r>
            <a:r>
              <a:rPr lang="zh-CN" altLang="en-US" dirty="0" smtClean="0"/>
              <a:t>为</a:t>
            </a:r>
            <a:r>
              <a:rPr lang="en-US" altLang="zh-CN" dirty="0" smtClean="0"/>
              <a:t>Microsoft Excel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Viewer Options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63785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346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Session History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Session History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63706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128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references – Session History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63325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5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Mobile Application (TMA)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Preferences – Incident Reporting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5536" y="1295400"/>
            <a:ext cx="7757864" cy="5105400"/>
          </a:xfrm>
        </p:spPr>
        <p:txBody>
          <a:bodyPr/>
          <a:lstStyle/>
          <a:p>
            <a:r>
              <a:rPr lang="en-US" dirty="0" smtClean="0"/>
              <a:t>Test Mobile Trace (DTRC) – FTP Settings</a:t>
            </a:r>
          </a:p>
          <a:p>
            <a:pPr lvl="1"/>
            <a:r>
              <a:rPr lang="en-US" b="1" dirty="0" smtClean="0"/>
              <a:t>Host Name</a:t>
            </a:r>
            <a:r>
              <a:rPr lang="en-US" dirty="0" smtClean="0"/>
              <a:t>: TM500</a:t>
            </a:r>
            <a:r>
              <a:rPr lang="zh-CN" altLang="en-US" dirty="0" smtClean="0"/>
              <a:t>控制电脑</a:t>
            </a:r>
            <a:r>
              <a:rPr lang="en-US" altLang="zh-CN" dirty="0" smtClean="0"/>
              <a:t>IP.</a:t>
            </a:r>
          </a:p>
          <a:p>
            <a:pPr lvl="1"/>
            <a:r>
              <a:rPr lang="en-US" b="1" dirty="0" smtClean="0"/>
              <a:t>Username/Password</a:t>
            </a:r>
            <a:r>
              <a:rPr lang="en-US" dirty="0" smtClean="0"/>
              <a:t>: TM500</a:t>
            </a:r>
            <a:r>
              <a:rPr lang="zh-CN" altLang="en-US" dirty="0" smtClean="0"/>
              <a:t>配置的用户名和密码（一般</a:t>
            </a:r>
            <a:r>
              <a:rPr lang="zh-CN" altLang="en-US" dirty="0"/>
              <a:t>默</a:t>
            </a:r>
            <a:r>
              <a:rPr lang="zh-CN" altLang="en-US" dirty="0" smtClean="0"/>
              <a:t>认配置是</a:t>
            </a:r>
            <a:r>
              <a:rPr lang="en-US" altLang="zh-CN" dirty="0" smtClean="0"/>
              <a:t>tm500/tm500</a:t>
            </a:r>
            <a:r>
              <a:rPr lang="zh-CN" altLang="en-US" dirty="0" smtClean="0"/>
              <a:t>）。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08920"/>
            <a:ext cx="5211763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504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FileZilla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</a:t>
            </a:r>
            <a:r>
              <a:rPr lang="zh-CN" altLang="en-US" dirty="0" smtClean="0"/>
              <a:t>击</a:t>
            </a:r>
            <a:r>
              <a:rPr lang="en-US" altLang="zh-CN" i="1" dirty="0" smtClean="0"/>
              <a:t>FileZilla_Server-0_9_31.exe </a:t>
            </a:r>
            <a:r>
              <a:rPr lang="zh-CN" altLang="en-US" dirty="0" smtClean="0"/>
              <a:t>默认安装。</a:t>
            </a:r>
            <a:endParaRPr lang="en-US" altLang="zh-CN" dirty="0" smtClean="0"/>
          </a:p>
          <a:p>
            <a:pPr lvl="1"/>
            <a:r>
              <a:rPr lang="zh-CN" altLang="en-US" dirty="0"/>
              <a:t>安</a:t>
            </a:r>
            <a:r>
              <a:rPr lang="zh-CN" altLang="en-US" dirty="0" smtClean="0"/>
              <a:t>装完成后，打开</a:t>
            </a:r>
            <a:r>
              <a:rPr lang="en-US" altLang="zh-CN" dirty="0" err="1" smtClean="0"/>
              <a:t>FileZilla</a:t>
            </a:r>
            <a:r>
              <a:rPr lang="en-US" altLang="zh-CN" dirty="0" smtClean="0"/>
              <a:t> Server,</a:t>
            </a:r>
            <a:r>
              <a:rPr lang="zh-CN" altLang="en-US" dirty="0" smtClean="0"/>
              <a:t>，默认路径：</a:t>
            </a:r>
            <a:endParaRPr lang="en-US" altLang="zh-CN" dirty="0" smtClean="0"/>
          </a:p>
          <a:p>
            <a:pPr marL="571500" lvl="1" indent="0">
              <a:buNone/>
            </a:pPr>
            <a:r>
              <a:rPr lang="en-US" altLang="zh-CN" sz="1600" dirty="0" smtClean="0"/>
              <a:t>C:\</a:t>
            </a:r>
            <a:r>
              <a:rPr lang="en-US" altLang="zh-CN" sz="1600" dirty="0"/>
              <a:t>Program Files (x86)\</a:t>
            </a:r>
            <a:r>
              <a:rPr lang="en-US" altLang="zh-CN" sz="1600" dirty="0" err="1"/>
              <a:t>FileZilla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Server\</a:t>
            </a:r>
            <a:r>
              <a:rPr lang="en-US" altLang="zh-CN" sz="1600" dirty="0" err="1" smtClean="0"/>
              <a:t>FileZilla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Server </a:t>
            </a:r>
            <a:r>
              <a:rPr lang="en-US" altLang="zh-CN" sz="1600" dirty="0" smtClean="0"/>
              <a:t>Interface.exe 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64</a:t>
            </a:r>
            <a:r>
              <a:rPr lang="zh-CN" altLang="en-US" sz="1600" dirty="0" smtClean="0"/>
              <a:t>位操作系统）</a:t>
            </a:r>
            <a:endParaRPr lang="en-US" altLang="zh-CN" sz="1600" dirty="0" smtClean="0"/>
          </a:p>
          <a:p>
            <a:pPr marL="571500" lvl="1" indent="0">
              <a:buNone/>
            </a:pPr>
            <a:endParaRPr lang="en-US" altLang="zh-CN" sz="1600" dirty="0" smtClean="0"/>
          </a:p>
          <a:p>
            <a:pPr lvl="1"/>
            <a:r>
              <a:rPr lang="zh-CN" altLang="en-US" dirty="0" smtClean="0"/>
              <a:t>连接时请用如下图所示默认配置，</a:t>
            </a:r>
            <a:r>
              <a:rPr lang="zh-CN" altLang="en-US" dirty="0" smtClean="0">
                <a:solidFill>
                  <a:srgbClr val="FF0000"/>
                </a:solidFill>
              </a:rPr>
              <a:t>不要更改</a:t>
            </a:r>
            <a:r>
              <a:rPr lang="en-US" altLang="zh-CN" i="1" dirty="0" smtClean="0"/>
              <a:t>Server Address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Port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8" y="3276600"/>
            <a:ext cx="2378075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61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添加用户组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146675"/>
          </a:xfrm>
        </p:spPr>
        <p:txBody>
          <a:bodyPr/>
          <a:lstStyle/>
          <a:p>
            <a:r>
              <a:rPr lang="zh-CN" altLang="en-US" dirty="0" smtClean="0"/>
              <a:t>点击如下图所示图标</a:t>
            </a:r>
            <a:r>
              <a:rPr lang="zh-CN" altLang="en-US" dirty="0"/>
              <a:t>添</a:t>
            </a:r>
            <a:r>
              <a:rPr lang="zh-CN" altLang="en-US" dirty="0" smtClean="0"/>
              <a:t>加</a:t>
            </a:r>
            <a:r>
              <a:rPr lang="zh-CN" altLang="en-US" dirty="0"/>
              <a:t>用户</a:t>
            </a:r>
            <a:r>
              <a:rPr lang="zh-CN" altLang="en-US" dirty="0" smtClean="0"/>
              <a:t>组：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。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76400"/>
            <a:ext cx="6311900" cy="4575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989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添</a:t>
            </a:r>
            <a:r>
              <a:rPr lang="zh-CN" altLang="en-US" dirty="0" smtClean="0"/>
              <a:t>加用户组：</a:t>
            </a:r>
            <a:r>
              <a:rPr lang="en-US" altLang="zh-CN" dirty="0" smtClean="0"/>
              <a:t>tm500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添</a:t>
            </a:r>
            <a:r>
              <a:rPr lang="zh-CN" altLang="en-US" dirty="0" smtClean="0"/>
              <a:t>加用户组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67934"/>
            <a:ext cx="4142765" cy="2980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65" y="3342206"/>
            <a:ext cx="4256060" cy="306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5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E500</a:t>
            </a:r>
            <a:r>
              <a:rPr lang="zh-CN" altLang="en-US" dirty="0" smtClean="0"/>
              <a:t>机柜主要包含如下硬件</a:t>
            </a:r>
            <a:endParaRPr lang="en-US" altLang="zh-CN" dirty="0" smtClean="0"/>
          </a:p>
          <a:p>
            <a:pPr lvl="1"/>
            <a:r>
              <a:rPr lang="en-US" dirty="0" smtClean="0"/>
              <a:t>Access Concentrator (AC) x 1</a:t>
            </a:r>
          </a:p>
          <a:p>
            <a:pPr lvl="1"/>
            <a:r>
              <a:rPr lang="en-US" dirty="0" smtClean="0"/>
              <a:t>Cell Unit (HW104 TM500) x 3</a:t>
            </a:r>
          </a:p>
          <a:p>
            <a:pPr lvl="1"/>
            <a:r>
              <a:rPr lang="en-US" dirty="0" err="1" smtClean="0"/>
              <a:t>Aeroflex</a:t>
            </a:r>
            <a:r>
              <a:rPr lang="en-US" dirty="0" smtClean="0"/>
              <a:t> SRIO Controller (ASC)</a:t>
            </a:r>
          </a:p>
          <a:p>
            <a:pPr lvl="1"/>
            <a:r>
              <a:rPr lang="en-US" dirty="0"/>
              <a:t>Serial To Ethernet </a:t>
            </a:r>
            <a:r>
              <a:rPr lang="en-US" dirty="0" err="1"/>
              <a:t>PortServer</a:t>
            </a:r>
            <a:endParaRPr lang="en-US" dirty="0"/>
          </a:p>
          <a:p>
            <a:pPr lvl="1"/>
            <a:r>
              <a:rPr lang="en-US" dirty="0"/>
              <a:t>D1000 Core &amp; Edge Pair</a:t>
            </a:r>
          </a:p>
          <a:p>
            <a:pPr lvl="1"/>
            <a:r>
              <a:rPr lang="en-US" dirty="0"/>
              <a:t>Network Switch</a:t>
            </a:r>
          </a:p>
          <a:p>
            <a:pPr lvl="1"/>
            <a:r>
              <a:rPr lang="en-US" dirty="0"/>
              <a:t>Power Distribution Unit (PDU)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29 U Cabinet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</a:t>
            </a:r>
            <a:r>
              <a:rPr lang="en-US" altLang="zh-CN" dirty="0" smtClean="0">
                <a:solidFill>
                  <a:srgbClr val="FF0000"/>
                </a:solidFill>
              </a:rPr>
              <a:t>tm500</a:t>
            </a:r>
            <a:r>
              <a:rPr lang="zh-CN" altLang="en-US" dirty="0" smtClean="0">
                <a:solidFill>
                  <a:srgbClr val="FF0000"/>
                </a:solidFill>
              </a:rPr>
              <a:t>用户组</a:t>
            </a:r>
            <a:r>
              <a:rPr lang="zh-CN" altLang="en-US" dirty="0" smtClean="0"/>
              <a:t>共享路径（</a:t>
            </a:r>
            <a:r>
              <a:rPr lang="en-US" altLang="zh-CN" i="1" dirty="0" err="1" smtClean="0"/>
              <a:t>ftp_root</a:t>
            </a:r>
            <a:r>
              <a:rPr lang="zh-CN" altLang="en-US" dirty="0" smtClean="0"/>
              <a:t>文件夹）</a:t>
            </a:r>
            <a:endParaRPr lang="en-US" altLang="zh-CN" dirty="0" smtClean="0"/>
          </a:p>
          <a:p>
            <a:pPr marL="566737" lvl="1" indent="0">
              <a:buNone/>
            </a:pPr>
            <a:r>
              <a:rPr lang="en-US" altLang="zh-CN" sz="1800" dirty="0" smtClean="0"/>
              <a:t>..\</a:t>
            </a:r>
            <a:r>
              <a:rPr lang="en-US" altLang="zh-CN" sz="1800" dirty="0" err="1" smtClean="0"/>
              <a:t>Aeroflex</a:t>
            </a:r>
            <a:r>
              <a:rPr lang="en-US" altLang="zh-CN" sz="1800" dirty="0" smtClean="0"/>
              <a:t>\TM500\LTE </a:t>
            </a:r>
            <a:r>
              <a:rPr lang="en-US" altLang="zh-CN" sz="1800" dirty="0"/>
              <a:t>- </a:t>
            </a:r>
            <a:r>
              <a:rPr lang="en-US" altLang="zh-CN" sz="1800" dirty="0" smtClean="0"/>
              <a:t>LMF 7.2.1\</a:t>
            </a:r>
            <a:r>
              <a:rPr lang="en-US" altLang="zh-CN" sz="1800" dirty="0" err="1" smtClean="0"/>
              <a:t>ppc_pq</a:t>
            </a:r>
            <a:r>
              <a:rPr lang="en-US" altLang="zh-CN" sz="1800" dirty="0" smtClean="0"/>
              <a:t>\public\</a:t>
            </a:r>
            <a:r>
              <a:rPr lang="en-US" altLang="zh-CN" sz="1800" dirty="0" err="1" smtClean="0"/>
              <a:t>ftp_root</a:t>
            </a:r>
            <a:r>
              <a:rPr lang="en-US" altLang="zh-CN" sz="1800" dirty="0" smtClean="0"/>
              <a:t>\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添加共享路径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5730875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85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路径添加完成后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请确保</a:t>
            </a:r>
            <a:r>
              <a:rPr lang="en-US" altLang="zh-CN" i="1" dirty="0" smtClean="0"/>
              <a:t>Files &amp; Directory</a:t>
            </a:r>
            <a:r>
              <a:rPr lang="zh-CN" altLang="en-US" dirty="0" smtClean="0"/>
              <a:t>对应的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个选项均已勾选。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点击“</a:t>
            </a:r>
            <a:r>
              <a:rPr lang="en-US" altLang="zh-CN" dirty="0" smtClean="0"/>
              <a:t>Set as home </a:t>
            </a:r>
            <a:r>
              <a:rPr lang="en-US" altLang="zh-CN" dirty="0" err="1" smtClean="0"/>
              <a:t>dir</a:t>
            </a:r>
            <a:r>
              <a:rPr lang="zh-CN" altLang="en-US" dirty="0" smtClean="0"/>
              <a:t>”设置新添加的路径为当前路径（如“</a:t>
            </a:r>
            <a:r>
              <a:rPr lang="en-US" altLang="zh-CN" b="1" dirty="0" smtClean="0"/>
              <a:t>H</a:t>
            </a:r>
            <a:r>
              <a:rPr lang="zh-CN" altLang="en-US" dirty="0" smtClean="0"/>
              <a:t>”</a:t>
            </a:r>
            <a:r>
              <a:rPr lang="zh-CN" altLang="en-US" dirty="0"/>
              <a:t>所示</a:t>
            </a:r>
            <a:r>
              <a:rPr lang="zh-CN" altLang="en-US" dirty="0" smtClean="0"/>
              <a:t>），完成设置。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添加共享路径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5048260" cy="363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50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添加用户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4" y="1676400"/>
            <a:ext cx="6776246" cy="463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146675"/>
          </a:xfrm>
        </p:spPr>
        <p:txBody>
          <a:bodyPr/>
          <a:lstStyle/>
          <a:p>
            <a:r>
              <a:rPr lang="zh-CN" altLang="en-US" dirty="0" smtClean="0"/>
              <a:t>点击如下图所示图标添加用户信息。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TM500#1</a:t>
            </a:r>
            <a:r>
              <a:rPr lang="zh-CN" altLang="en-US" dirty="0" smtClean="0"/>
              <a:t>用户：</a:t>
            </a:r>
            <a:r>
              <a:rPr lang="en-US" altLang="zh-CN" dirty="0" smtClean="0"/>
              <a:t>tm500_1</a:t>
            </a:r>
            <a:r>
              <a:rPr lang="zh-CN" altLang="en-US" dirty="0" smtClean="0"/>
              <a:t>，并把该用户添加至</a:t>
            </a:r>
            <a:r>
              <a:rPr lang="en-US" altLang="zh-CN" i="1" dirty="0" smtClean="0"/>
              <a:t>tm500</a:t>
            </a:r>
            <a:r>
              <a:rPr lang="zh-CN" altLang="en-US" dirty="0" smtClean="0"/>
              <a:t>用户组。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添</a:t>
            </a:r>
            <a:r>
              <a:rPr lang="zh-CN" altLang="en-US" dirty="0" smtClean="0"/>
              <a:t>加用户</a:t>
            </a:r>
            <a:r>
              <a:rPr lang="en-US" altLang="zh-CN" dirty="0" smtClean="0"/>
              <a:t>tm500_1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4267200" cy="306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10393"/>
            <a:ext cx="4313236" cy="310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1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TM500#2</a:t>
            </a:r>
            <a:r>
              <a:rPr lang="zh-CN" altLang="en-US" dirty="0" smtClean="0"/>
              <a:t>用户：</a:t>
            </a:r>
            <a:r>
              <a:rPr lang="en-US" altLang="zh-CN" dirty="0" smtClean="0"/>
              <a:t>tm500_2</a:t>
            </a:r>
            <a:r>
              <a:rPr lang="zh-CN" altLang="en-US" dirty="0" smtClean="0"/>
              <a:t>，并把该用户添加至</a:t>
            </a:r>
            <a:r>
              <a:rPr lang="en-US" altLang="zh-CN" i="1" dirty="0" smtClean="0"/>
              <a:t>tm500</a:t>
            </a:r>
            <a:r>
              <a:rPr lang="zh-CN" altLang="en-US" dirty="0" smtClean="0"/>
              <a:t>用户组。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添</a:t>
            </a:r>
            <a:r>
              <a:rPr lang="zh-CN" altLang="en-US" dirty="0" smtClean="0"/>
              <a:t>加用户</a:t>
            </a:r>
            <a:r>
              <a:rPr lang="en-US" altLang="zh-CN" dirty="0" smtClean="0"/>
              <a:t>tm500_2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00201"/>
            <a:ext cx="434284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91986"/>
            <a:ext cx="4054475" cy="291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44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TM500#3</a:t>
            </a:r>
            <a:r>
              <a:rPr lang="zh-CN" altLang="en-US" dirty="0" smtClean="0"/>
              <a:t>用户：</a:t>
            </a:r>
            <a:r>
              <a:rPr lang="en-US" altLang="zh-CN" dirty="0" smtClean="0"/>
              <a:t>tm500_3</a:t>
            </a:r>
            <a:r>
              <a:rPr lang="zh-CN" altLang="en-US" dirty="0" smtClean="0"/>
              <a:t>，并把该用户添加至</a:t>
            </a:r>
            <a:r>
              <a:rPr lang="en-US" altLang="zh-CN" i="1" dirty="0" smtClean="0"/>
              <a:t>tm500</a:t>
            </a:r>
            <a:r>
              <a:rPr lang="zh-CN" altLang="en-US" dirty="0" smtClean="0"/>
              <a:t>用户组。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添</a:t>
            </a:r>
            <a:r>
              <a:rPr lang="zh-CN" altLang="en-US" dirty="0" smtClean="0"/>
              <a:t>加用户</a:t>
            </a:r>
            <a:r>
              <a:rPr lang="en-US" altLang="zh-CN" dirty="0" smtClean="0"/>
              <a:t>tm500_3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76400"/>
            <a:ext cx="4284322" cy="30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37167"/>
            <a:ext cx="4130675" cy="297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44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FileZilla</a:t>
            </a:r>
            <a:r>
              <a:rPr lang="en-US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TM500#7 (AC)</a:t>
            </a:r>
            <a:r>
              <a:rPr lang="zh-CN" altLang="en-US" dirty="0" smtClean="0"/>
              <a:t>用户：</a:t>
            </a:r>
            <a:r>
              <a:rPr lang="en-US" altLang="zh-CN" dirty="0" smtClean="0"/>
              <a:t>tm500_7</a:t>
            </a:r>
            <a:r>
              <a:rPr lang="zh-CN" altLang="en-US" dirty="0" smtClean="0"/>
              <a:t>，并把该用户添加至</a:t>
            </a:r>
            <a:r>
              <a:rPr lang="en-US" altLang="zh-CN" i="1" dirty="0" smtClean="0"/>
              <a:t>tm500</a:t>
            </a:r>
            <a:r>
              <a:rPr lang="zh-CN" altLang="en-US" dirty="0" smtClean="0"/>
              <a:t>用户组。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添</a:t>
            </a:r>
            <a:r>
              <a:rPr lang="zh-CN" altLang="en-US" dirty="0" smtClean="0"/>
              <a:t>加用户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992937"/>
            <a:ext cx="4220606" cy="303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46193"/>
            <a:ext cx="4237037" cy="304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44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uTTY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PuTTY: </a:t>
            </a:r>
            <a:r>
              <a:rPr lang="zh-CN" altLang="en-US" dirty="0" smtClean="0"/>
              <a:t>开源的</a:t>
            </a:r>
            <a:r>
              <a:rPr lang="en-US" altLang="zh-CN" dirty="0" smtClean="0"/>
              <a:t>Serial/SSH/Telnet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下载路径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http://www.putty.org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主要用于</a:t>
            </a:r>
            <a:r>
              <a:rPr lang="zh-CN" altLang="en-US" dirty="0"/>
              <a:t>通</a:t>
            </a:r>
            <a:r>
              <a:rPr lang="zh-CN" altLang="en-US" dirty="0" smtClean="0"/>
              <a:t>过</a:t>
            </a:r>
            <a:r>
              <a:rPr lang="en-US" altLang="zh-CN" dirty="0" smtClean="0"/>
              <a:t>Telnet</a:t>
            </a:r>
            <a:r>
              <a:rPr lang="zh-CN" altLang="en-US" dirty="0" smtClean="0"/>
              <a:t>访问</a:t>
            </a:r>
            <a:r>
              <a:rPr lang="en-US" altLang="zh-CN" dirty="0" err="1" smtClean="0"/>
              <a:t>PortServer</a:t>
            </a:r>
            <a:r>
              <a:rPr lang="zh-CN" altLang="en-US" dirty="0" smtClean="0"/>
              <a:t>，配置或</a:t>
            </a:r>
            <a:r>
              <a:rPr lang="zh-CN" altLang="en-US" dirty="0"/>
              <a:t>查</a:t>
            </a:r>
            <a:r>
              <a:rPr lang="zh-CN" altLang="en-US" dirty="0" smtClean="0"/>
              <a:t>询</a:t>
            </a:r>
            <a:r>
              <a:rPr lang="en-US" altLang="zh-CN" dirty="0" smtClean="0"/>
              <a:t>HLP</a:t>
            </a:r>
            <a:r>
              <a:rPr lang="zh-CN" altLang="en-US" dirty="0" smtClean="0"/>
              <a:t>信息以及读取串口调试打印信息等等。</a:t>
            </a: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4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4763" indent="0">
              <a:buNone/>
            </a:pPr>
            <a:endParaRPr lang="en-US" altLang="zh-CN" sz="1600" dirty="0" smtClean="0"/>
          </a:p>
          <a:p>
            <a:pPr marL="4763" indent="0">
              <a:buNone/>
            </a:pPr>
            <a:endParaRPr lang="en-US" altLang="zh-CN" sz="1600" dirty="0" smtClean="0"/>
          </a:p>
          <a:p>
            <a:pPr marL="4763" indent="0">
              <a:buNone/>
            </a:pPr>
            <a:endParaRPr lang="en-US" altLang="zh-CN" sz="1600" i="1" dirty="0" smtClean="0"/>
          </a:p>
          <a:p>
            <a:pPr marL="4763" indent="0">
              <a:buNone/>
            </a:pPr>
            <a:r>
              <a:rPr lang="zh-CN" altLang="en-US" sz="1600" i="1" dirty="0" smtClean="0"/>
              <a:t>备注：串口相关配置，请参阅</a:t>
            </a:r>
            <a:r>
              <a:rPr lang="en-US" altLang="zh-CN" sz="1600" i="1" dirty="0" smtClean="0"/>
              <a:t>CN-005-TM500_Serial_Log_MK3.pptx</a:t>
            </a:r>
            <a:r>
              <a:rPr lang="zh-CN" altLang="en-US" sz="1600" i="1" dirty="0" smtClean="0"/>
              <a:t>。</a:t>
            </a:r>
            <a:endParaRPr lang="en-US" altLang="zh-CN" sz="1600" i="1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2667000"/>
            <a:ext cx="375856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17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客户端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早</a:t>
            </a:r>
            <a:r>
              <a:rPr lang="zh-CN" altLang="en-US" dirty="0" smtClean="0"/>
              <a:t>期的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</a:t>
            </a:r>
            <a:r>
              <a:rPr lang="en-US" altLang="zh-CN" b="1" dirty="0" err="1" smtClean="0"/>
              <a:t>diversifEye</a:t>
            </a:r>
            <a:r>
              <a:rPr lang="zh-CN" altLang="en-US" dirty="0" smtClean="0"/>
              <a:t>，最新的客户端</a:t>
            </a:r>
            <a:r>
              <a:rPr lang="en-US" altLang="zh-CN" b="1" dirty="0" err="1" smtClean="0"/>
              <a:t>TeraVM</a:t>
            </a:r>
            <a:endParaRPr lang="en-US" altLang="zh-CN" b="1" dirty="0" smtClean="0"/>
          </a:p>
          <a:p>
            <a:r>
              <a:rPr lang="zh-CN" altLang="en-US" dirty="0" smtClean="0"/>
              <a:t>默认的管理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地址：</a:t>
            </a:r>
            <a:r>
              <a:rPr lang="en-US" altLang="zh-CN" dirty="0" smtClean="0"/>
              <a:t>192.168.10.200.</a:t>
            </a:r>
          </a:p>
          <a:p>
            <a:r>
              <a:rPr lang="zh-CN" altLang="en-US" dirty="0" smtClean="0"/>
              <a:t>请通过网页浏览器登录管理页面，下载安装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客户端。</a:t>
            </a:r>
            <a:endParaRPr lang="en-US" altLang="zh-CN" dirty="0" smtClean="0"/>
          </a:p>
          <a:p>
            <a:pPr lvl="1"/>
            <a:r>
              <a:rPr lang="zh-CN" altLang="en-US" dirty="0"/>
              <a:t>用户</a:t>
            </a:r>
            <a:r>
              <a:rPr lang="zh-CN" altLang="en-US" dirty="0" smtClean="0"/>
              <a:t>名：</a:t>
            </a:r>
            <a:r>
              <a:rPr lang="en-US" altLang="zh-CN" dirty="0" err="1" smtClean="0"/>
              <a:t>diverAdmin</a:t>
            </a:r>
            <a:endParaRPr lang="en-US" altLang="zh-CN" dirty="0" smtClean="0"/>
          </a:p>
          <a:p>
            <a:pPr lvl="1"/>
            <a:r>
              <a:rPr lang="zh-CN" altLang="en-US" dirty="0"/>
              <a:t>密</a:t>
            </a:r>
            <a:r>
              <a:rPr lang="zh-CN" altLang="en-US" dirty="0" smtClean="0"/>
              <a:t>码：</a:t>
            </a:r>
            <a:r>
              <a:rPr lang="en-US" altLang="zh-CN" dirty="0" err="1" smtClean="0"/>
              <a:t>diversifEye</a:t>
            </a:r>
            <a:endParaRPr lang="en-US" altLang="zh-CN" dirty="0" smtClean="0"/>
          </a:p>
          <a:p>
            <a:pPr lvl="1"/>
            <a:r>
              <a:rPr lang="zh-CN" altLang="en-US" dirty="0"/>
              <a:t>默</a:t>
            </a:r>
            <a:r>
              <a:rPr lang="zh-CN" altLang="en-US" dirty="0" smtClean="0"/>
              <a:t>认安装即可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下</a:t>
            </a:r>
            <a:r>
              <a:rPr lang="zh-CN" altLang="en-US" dirty="0" smtClean="0"/>
              <a:t>载及安装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6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</a:t>
            </a:r>
            <a:r>
              <a:rPr lang="zh-CN" altLang="en-US" dirty="0"/>
              <a:t>客户端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下载及安装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6561137" cy="5064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57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29 U Cabinet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696595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4449763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1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客户端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</a:t>
            </a:r>
            <a:r>
              <a:rPr lang="zh-CN" altLang="en-US" dirty="0" smtClean="0"/>
              <a:t>开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</a:t>
            </a:r>
            <a:r>
              <a:rPr lang="en-US" altLang="zh-CN" dirty="0" err="1"/>
              <a:t>diversifEye</a:t>
            </a:r>
            <a:r>
              <a:rPr lang="en-US" altLang="zh-CN" dirty="0"/>
              <a:t>/</a:t>
            </a:r>
            <a:r>
              <a:rPr lang="en-US" altLang="zh-CN" dirty="0" err="1"/>
              <a:t>TeraVM</a:t>
            </a:r>
            <a:r>
              <a:rPr lang="en-US" altLang="zh-CN" dirty="0"/>
              <a:t> </a:t>
            </a:r>
            <a:r>
              <a:rPr lang="zh-CN" altLang="en-US" dirty="0" smtClean="0"/>
              <a:t>，默认路径：</a:t>
            </a:r>
            <a:endParaRPr lang="en-US" altLang="zh-CN" dirty="0" smtClean="0"/>
          </a:p>
          <a:p>
            <a:pPr marL="566737" lvl="1" indent="0">
              <a:buNone/>
            </a:pPr>
            <a:r>
              <a:rPr lang="en-US" altLang="zh-CN" sz="1600" b="1" dirty="0" err="1" smtClean="0"/>
              <a:t>diversifEye</a:t>
            </a:r>
            <a:r>
              <a:rPr lang="en-US" altLang="zh-CN" sz="1600" dirty="0" smtClean="0"/>
              <a:t>: C</a:t>
            </a:r>
            <a:r>
              <a:rPr lang="en-US" altLang="zh-CN" sz="1600" dirty="0"/>
              <a:t>:\</a:t>
            </a:r>
            <a:r>
              <a:rPr lang="en-US" altLang="zh-CN" sz="1600" dirty="0" smtClean="0"/>
              <a:t>diversifEyeClient\diversifEye.exe</a:t>
            </a:r>
          </a:p>
          <a:p>
            <a:pPr marL="566737" lvl="1" indent="0">
              <a:buNone/>
            </a:pPr>
            <a:r>
              <a:rPr lang="en-US" altLang="zh-CN" sz="1600" b="1" dirty="0" err="1" smtClean="0"/>
              <a:t>TeraVM</a:t>
            </a:r>
            <a:r>
              <a:rPr lang="en-US" altLang="zh-CN" sz="1600" dirty="0" smtClean="0"/>
              <a:t>: C</a:t>
            </a:r>
            <a:r>
              <a:rPr lang="en-US" altLang="zh-CN" sz="1600" dirty="0"/>
              <a:t>:\</a:t>
            </a:r>
            <a:r>
              <a:rPr lang="en-US" altLang="zh-CN" sz="1600" dirty="0" smtClean="0"/>
              <a:t>TeraVMClient\TeraVM.exe</a:t>
            </a:r>
          </a:p>
          <a:p>
            <a:pPr lvl="1"/>
            <a:r>
              <a:rPr lang="en-US" b="1" dirty="0" smtClean="0"/>
              <a:t>U</a:t>
            </a:r>
            <a:r>
              <a:rPr lang="en-US" altLang="zh-CN" b="1" dirty="0" smtClean="0"/>
              <a:t>ser Name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tm500 </a:t>
            </a:r>
            <a:r>
              <a:rPr lang="zh-CN" altLang="en-US" dirty="0" smtClean="0"/>
              <a:t>（默认）。</a:t>
            </a:r>
            <a:endParaRPr lang="en-US" altLang="zh-CN" dirty="0" smtClean="0"/>
          </a:p>
          <a:p>
            <a:pPr lvl="1"/>
            <a:r>
              <a:rPr lang="en-US" b="1" dirty="0" smtClean="0"/>
              <a:t>Server Host</a:t>
            </a:r>
            <a:r>
              <a:rPr lang="en-US" dirty="0" smtClean="0"/>
              <a:t>: 192.168.10.200 </a:t>
            </a:r>
            <a:r>
              <a:rPr lang="zh-CN" altLang="en-US" dirty="0" smtClean="0"/>
              <a:t>（默认）。</a:t>
            </a:r>
            <a:endParaRPr lang="en-US" altLang="zh-CN" dirty="0" smtClean="0"/>
          </a:p>
          <a:p>
            <a:pPr lvl="1"/>
            <a:r>
              <a:rPr lang="en-US" b="1" dirty="0" smtClean="0"/>
              <a:t>P</a:t>
            </a:r>
            <a:r>
              <a:rPr lang="en-US" altLang="zh-CN" b="1" dirty="0" smtClean="0"/>
              <a:t>artition</a:t>
            </a:r>
            <a:r>
              <a:rPr lang="en-US" altLang="zh-CN" dirty="0" smtClean="0"/>
              <a:t>: 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RDA</a:t>
            </a:r>
            <a:r>
              <a:rPr lang="zh-CN" altLang="en-US" dirty="0" smtClean="0"/>
              <a:t>测试环境连线，选择对应的</a:t>
            </a:r>
            <a:r>
              <a:rPr lang="en-US" altLang="zh-CN" dirty="0" smtClean="0"/>
              <a:t>Partition.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登录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3429000"/>
            <a:ext cx="240030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423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</a:t>
            </a:r>
            <a:r>
              <a:rPr lang="en-US" altLang="zh-CN" dirty="0" smtClean="0">
                <a:solidFill>
                  <a:schemeClr val="tx2"/>
                </a:solidFill>
              </a:rPr>
              <a:t>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Provisioning</a:t>
            </a:r>
            <a:r>
              <a:rPr lang="en-US" altLang="zh-CN" dirty="0"/>
              <a:t> </a:t>
            </a:r>
            <a:r>
              <a:rPr lang="zh-CN" altLang="en-US" dirty="0" smtClean="0"/>
              <a:t>：通过配置文件（</a:t>
            </a:r>
            <a:r>
              <a:rPr lang="en-US" altLang="zh-CN" dirty="0" smtClean="0"/>
              <a:t>tm500.xml</a:t>
            </a:r>
            <a:r>
              <a:rPr lang="zh-CN" altLang="en-US" dirty="0" smtClean="0"/>
              <a:t>），用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批量生成</a:t>
            </a:r>
            <a:r>
              <a:rPr lang="en-US" dirty="0"/>
              <a:t>RDA</a:t>
            </a:r>
            <a:r>
              <a:rPr lang="zh-CN" altLang="en-US" dirty="0"/>
              <a:t>脚本，</a:t>
            </a:r>
            <a:r>
              <a:rPr lang="zh-CN" altLang="en-US" dirty="0" smtClean="0"/>
              <a:t>这</a:t>
            </a:r>
            <a:r>
              <a:rPr lang="zh-CN" altLang="en-US" dirty="0"/>
              <a:t>个过</a:t>
            </a:r>
            <a:r>
              <a:rPr lang="zh-CN" altLang="en-US" dirty="0" smtClean="0"/>
              <a:t>程称为</a:t>
            </a:r>
            <a:r>
              <a:rPr lang="en-US" altLang="zh-CN" dirty="0" smtClean="0"/>
              <a:t>Provisioning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r>
              <a:rPr lang="zh-CN" altLang="en-US" dirty="0"/>
              <a:t>电</a:t>
            </a:r>
            <a:r>
              <a:rPr lang="zh-CN" altLang="en-US" dirty="0" smtClean="0"/>
              <a:t>脑运行环</a:t>
            </a:r>
            <a:r>
              <a:rPr lang="zh-CN" altLang="en-US" dirty="0"/>
              <a:t>境配置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依次下载安装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相关软件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2"/>
              </a:rPr>
              <a:t>python-2.7.5.msi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3"/>
              </a:rPr>
              <a:t>pywin32-214.win32-py2.7.exe</a:t>
            </a:r>
            <a:endParaRPr lang="en-US" altLang="zh-CN" dirty="0" smtClean="0"/>
          </a:p>
          <a:p>
            <a:pPr lvl="2"/>
            <a:r>
              <a:rPr lang="en-US" altLang="zh-CN" dirty="0">
                <a:hlinkClick r:id="rId4"/>
              </a:rPr>
              <a:t>wxPython2.8-win32-unicode-2.8.12.1-py27.exe</a:t>
            </a:r>
            <a:endParaRPr lang="en-US" altLang="zh-CN" dirty="0"/>
          </a:p>
          <a:p>
            <a:pPr lvl="2"/>
            <a:r>
              <a:rPr lang="en-US" altLang="zh-CN" dirty="0">
                <a:hlinkClick r:id="rId5"/>
              </a:rPr>
              <a:t>xlrd-0.7.9.win32.exe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添加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安装路径（</a:t>
            </a:r>
            <a:r>
              <a:rPr lang="en-US" altLang="zh-CN" dirty="0"/>
              <a:t> C:\</a:t>
            </a:r>
            <a:r>
              <a:rPr lang="en-US" altLang="zh-CN" dirty="0" smtClean="0"/>
              <a:t>Python27\</a:t>
            </a:r>
            <a:r>
              <a:rPr lang="zh-CN" altLang="en-US" dirty="0" smtClean="0"/>
              <a:t>）至系统的环境变量。</a:t>
            </a:r>
            <a:endParaRPr lang="en-US" altLang="zh-CN" dirty="0" smtClean="0"/>
          </a:p>
          <a:p>
            <a:pPr lvl="2"/>
            <a:r>
              <a:rPr lang="zh-CN" altLang="en-US" dirty="0"/>
              <a:t>右</a:t>
            </a:r>
            <a:r>
              <a:rPr lang="zh-CN" altLang="en-US" dirty="0" smtClean="0"/>
              <a:t>键点击“我的电脑”，选择“属性”；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选择“高级” </a:t>
            </a:r>
            <a:r>
              <a:rPr lang="en-US" altLang="zh-CN" dirty="0" smtClean="0"/>
              <a:t>-&gt; “</a:t>
            </a:r>
            <a:r>
              <a:rPr lang="zh-CN" altLang="en-US" dirty="0" smtClean="0"/>
              <a:t>环境变量</a:t>
            </a:r>
            <a:r>
              <a:rPr lang="en-US" altLang="zh-CN" dirty="0" smtClean="0"/>
              <a:t>”</a:t>
            </a:r>
          </a:p>
          <a:p>
            <a:pPr marL="1047750" lvl="2" indent="0">
              <a:buNone/>
            </a:pPr>
            <a:endParaRPr lang="en-US" altLang="zh-CN" sz="1600" i="1" dirty="0" smtClean="0"/>
          </a:p>
          <a:p>
            <a:pPr marL="1047750" lvl="2" indent="0">
              <a:buNone/>
            </a:pPr>
            <a:r>
              <a:rPr lang="zh-CN" altLang="en-US" sz="1600" i="1" dirty="0" smtClean="0"/>
              <a:t>备注：</a:t>
            </a:r>
            <a:r>
              <a:rPr lang="en-US" altLang="zh-CN" sz="1600" i="1" dirty="0" smtClean="0"/>
              <a:t>Win7</a:t>
            </a:r>
            <a:r>
              <a:rPr lang="zh-CN" altLang="en-US" sz="1600" i="1" dirty="0" smtClean="0"/>
              <a:t>和</a:t>
            </a:r>
            <a:r>
              <a:rPr lang="en-US" altLang="zh-CN" sz="1600" i="1" dirty="0" smtClean="0"/>
              <a:t>Win10</a:t>
            </a:r>
            <a:r>
              <a:rPr lang="zh-CN" altLang="en-US" sz="1600" i="1" dirty="0" smtClean="0"/>
              <a:t>对应的环境变量配置界面略有区别。</a:t>
            </a:r>
            <a:endParaRPr lang="en-US" sz="16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5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</a:t>
            </a:r>
            <a:r>
              <a:rPr lang="en-US" altLang="zh-CN" dirty="0" smtClean="0">
                <a:solidFill>
                  <a:schemeClr val="tx2"/>
                </a:solidFill>
              </a:rPr>
              <a:t>ython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添</a:t>
            </a:r>
            <a:r>
              <a:rPr lang="zh-CN" altLang="en-US" dirty="0" smtClean="0"/>
              <a:t>加系统环境变量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49361"/>
            <a:ext cx="4160837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67" y="1249361"/>
            <a:ext cx="5151437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RDA</a:t>
            </a:r>
            <a:r>
              <a:rPr lang="zh-CN" altLang="en-US" dirty="0" smtClean="0"/>
              <a:t>支持实时抓取任意</a:t>
            </a:r>
            <a:r>
              <a:rPr lang="en-US" altLang="zh-CN" dirty="0" smtClean="0"/>
              <a:t>Node/Application/Host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PDU.</a:t>
            </a:r>
          </a:p>
          <a:p>
            <a:r>
              <a:rPr lang="zh-CN" altLang="en-US" dirty="0"/>
              <a:t>为</a:t>
            </a:r>
            <a:r>
              <a:rPr lang="zh-CN" altLang="en-US" dirty="0" smtClean="0"/>
              <a:t>了在</a:t>
            </a:r>
            <a:r>
              <a:rPr lang="en-US" altLang="zh-CN" dirty="0" smtClean="0"/>
              <a:t>RDA</a:t>
            </a:r>
            <a:r>
              <a:rPr lang="zh-CN" altLang="en-US" dirty="0" smtClean="0"/>
              <a:t>客户端直接打开抓取的</a:t>
            </a:r>
            <a:r>
              <a:rPr lang="en-US" altLang="zh-CN" dirty="0" smtClean="0"/>
              <a:t>PDU</a:t>
            </a:r>
            <a:r>
              <a:rPr lang="zh-CN" altLang="en-US" dirty="0" smtClean="0"/>
              <a:t>日志，请先安装</a:t>
            </a:r>
            <a:r>
              <a:rPr lang="en-US" altLang="zh-CN" dirty="0" smtClean="0"/>
              <a:t>Wireshark</a:t>
            </a:r>
            <a:r>
              <a:rPr lang="zh-CN" altLang="en-US" dirty="0" smtClean="0"/>
              <a:t>并把</a:t>
            </a:r>
            <a:r>
              <a:rPr lang="en-US" altLang="zh-CN" dirty="0" smtClean="0"/>
              <a:t>Wireshark</a:t>
            </a:r>
            <a:r>
              <a:rPr lang="zh-CN" altLang="en-US" dirty="0" smtClean="0"/>
              <a:t>安装路径添加至系统环境变量。</a:t>
            </a:r>
            <a:endParaRPr lang="en-US" altLang="zh-CN" dirty="0" smtClean="0"/>
          </a:p>
          <a:p>
            <a:pPr lvl="1"/>
            <a:r>
              <a:rPr lang="en-US" dirty="0" smtClean="0"/>
              <a:t>Wireshark</a:t>
            </a:r>
            <a:r>
              <a:rPr lang="zh-CN" altLang="en-US" dirty="0" smtClean="0"/>
              <a:t>下载路径：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www.wireshark.org/download.html</a:t>
            </a:r>
            <a:endParaRPr lang="en-US" altLang="zh-CN" dirty="0" smtClean="0"/>
          </a:p>
          <a:p>
            <a:pPr lvl="1"/>
            <a:r>
              <a:rPr lang="zh-CN" altLang="en-US" dirty="0"/>
              <a:t>添</a:t>
            </a:r>
            <a:r>
              <a:rPr lang="zh-CN" altLang="en-US" dirty="0" smtClean="0"/>
              <a:t>加系统环境变量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安装及添加系统环境变量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743199"/>
            <a:ext cx="3413195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5151437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14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zh-CN" altLang="en-US" sz="3200" dirty="0" smtClean="0">
                <a:cs typeface="Arial" pitchFamily="34" charset="0"/>
              </a:rPr>
              <a:t>预调试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 smtClean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3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预调试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预调试之前，请先确保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控制电脑设置完成</a:t>
            </a:r>
            <a:r>
              <a:rPr lang="zh-CN" altLang="en-US" dirty="0"/>
              <a:t>，</a:t>
            </a:r>
            <a:r>
              <a:rPr lang="zh-CN" altLang="en-US" dirty="0" smtClean="0"/>
              <a:t>并与</a:t>
            </a:r>
            <a:r>
              <a:rPr lang="en-US" altLang="zh-CN" dirty="0" smtClean="0"/>
              <a:t>E500</a:t>
            </a:r>
            <a:r>
              <a:rPr lang="zh-CN" altLang="en-US" dirty="0"/>
              <a:t>通</a:t>
            </a:r>
            <a:r>
              <a:rPr lang="zh-CN" altLang="en-US" dirty="0" smtClean="0"/>
              <a:t>过网线正常连接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E500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eNB</a:t>
            </a:r>
            <a:r>
              <a:rPr lang="en-US" altLang="zh-CN" dirty="0" smtClean="0"/>
              <a:t> RF</a:t>
            </a:r>
            <a:r>
              <a:rPr lang="zh-CN" altLang="en-US" dirty="0" smtClean="0"/>
              <a:t>通过射频线正确连接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E500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P-GW</a:t>
            </a:r>
            <a:r>
              <a:rPr lang="zh-CN" altLang="en-US" dirty="0"/>
              <a:t>已网线连</a:t>
            </a:r>
            <a:r>
              <a:rPr lang="zh-CN" altLang="en-US" dirty="0" smtClean="0"/>
              <a:t>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E500</a:t>
            </a:r>
            <a:r>
              <a:rPr lang="zh-CN" altLang="en-US" dirty="0" smtClean="0"/>
              <a:t>连接面板的</a:t>
            </a:r>
            <a:r>
              <a:rPr lang="en-US" altLang="zh-CN" dirty="0" smtClean="0"/>
              <a:t>A11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A12</a:t>
            </a:r>
            <a:r>
              <a:rPr lang="zh-CN" altLang="en-US" dirty="0" smtClean="0"/>
              <a:t>口已</a:t>
            </a:r>
            <a:r>
              <a:rPr lang="zh-CN" altLang="en-US" dirty="0"/>
              <a:t>网线</a:t>
            </a:r>
            <a:r>
              <a:rPr lang="zh-CN" altLang="en-US" dirty="0" smtClean="0"/>
              <a:t>连接</a:t>
            </a:r>
            <a:endParaRPr lang="en-US" altLang="zh-CN" dirty="0" smtClean="0"/>
          </a:p>
          <a:p>
            <a:r>
              <a:rPr lang="zh-CN" altLang="en-US" dirty="0" smtClean="0"/>
              <a:t>预调试主要确认：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E500</a:t>
            </a:r>
            <a:r>
              <a:rPr lang="zh-CN" altLang="en-US" dirty="0" smtClean="0"/>
              <a:t>无硬件故障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小区信号符合测试需求</a:t>
            </a:r>
            <a:endParaRPr lang="en-US" altLang="zh-CN" dirty="0" smtClean="0"/>
          </a:p>
          <a:p>
            <a:pPr lvl="1"/>
            <a:r>
              <a:rPr lang="zh-CN" altLang="en-US" dirty="0"/>
              <a:t>开</a:t>
            </a:r>
            <a:r>
              <a:rPr lang="zh-CN" altLang="en-US" dirty="0" smtClean="0"/>
              <a:t>户信息正确，</a:t>
            </a:r>
            <a:r>
              <a:rPr lang="en-US" altLang="zh-CN" dirty="0" smtClean="0"/>
              <a:t>UE</a:t>
            </a:r>
            <a:r>
              <a:rPr lang="zh-CN" altLang="en-US" dirty="0" smtClean="0"/>
              <a:t>成功入网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FTP/UDP/</a:t>
            </a:r>
            <a:r>
              <a:rPr lang="en-US" altLang="zh-CN" dirty="0" err="1" smtClean="0"/>
              <a:t>VoLTE</a:t>
            </a:r>
            <a:r>
              <a:rPr lang="zh-CN" altLang="en-US" dirty="0" smtClean="0"/>
              <a:t>业务可以顺利发起</a:t>
            </a:r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425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</a:t>
            </a:r>
            <a:r>
              <a:rPr lang="zh-CN" altLang="en-US" dirty="0" smtClean="0"/>
              <a:t>缆连接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请根据前面章节的介绍和具体测试环境，完成射频线和网线连接。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08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</a:t>
            </a:r>
            <a:r>
              <a:rPr lang="zh-CN" altLang="en-US" dirty="0" smtClean="0"/>
              <a:t>户信息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IMSI/Authentication Key/OP(</a:t>
            </a:r>
            <a:r>
              <a:rPr lang="en-US" i="1" dirty="0" smtClean="0"/>
              <a:t>or </a:t>
            </a:r>
            <a:r>
              <a:rPr lang="en-US" i="1" dirty="0" err="1" smtClean="0"/>
              <a:t>OP</a:t>
            </a:r>
            <a:r>
              <a:rPr lang="en-US" altLang="zh-CN" i="1" dirty="0" err="1" smtClean="0"/>
              <a:t>c</a:t>
            </a:r>
            <a:r>
              <a:rPr lang="en-US" dirty="0" smtClean="0"/>
              <a:t>)/PLMN/APN</a:t>
            </a:r>
          </a:p>
          <a:p>
            <a:r>
              <a:rPr lang="en-US" dirty="0" smtClean="0"/>
              <a:t>Cell ID/Frequency(</a:t>
            </a:r>
            <a:r>
              <a:rPr lang="en-US" i="1" dirty="0" smtClean="0"/>
              <a:t>or EARFCN</a:t>
            </a:r>
            <a:r>
              <a:rPr lang="en-US" dirty="0" smtClean="0"/>
              <a:t>)/Bandwidth</a:t>
            </a:r>
          </a:p>
          <a:p>
            <a:r>
              <a:rPr lang="zh-CN" altLang="en-US" dirty="0"/>
              <a:t>参</a:t>
            </a:r>
            <a:r>
              <a:rPr lang="zh-CN" altLang="en-US" dirty="0" smtClean="0"/>
              <a:t>考信号发射功率（</a:t>
            </a:r>
            <a:r>
              <a:rPr lang="en-US" altLang="zh-CN" i="1" dirty="0" err="1" smtClean="0"/>
              <a:t>referenceSignalPower</a:t>
            </a:r>
            <a:r>
              <a:rPr lang="en-US" altLang="zh-CN" dirty="0" smtClean="0"/>
              <a:t> in SIB2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业</a:t>
            </a:r>
            <a:r>
              <a:rPr lang="zh-CN" altLang="en-US" dirty="0" smtClean="0"/>
              <a:t>务服务器配置</a:t>
            </a:r>
            <a:endParaRPr lang="en-US" altLang="zh-CN" dirty="0" smtClean="0"/>
          </a:p>
          <a:p>
            <a:pPr lvl="1"/>
            <a:r>
              <a:rPr lang="en-US" dirty="0" smtClean="0"/>
              <a:t>P-GW IP</a:t>
            </a:r>
          </a:p>
          <a:p>
            <a:pPr lvl="1"/>
            <a:r>
              <a:rPr lang="zh-CN" altLang="en-US" dirty="0"/>
              <a:t>业</a:t>
            </a:r>
            <a:r>
              <a:rPr lang="zh-CN" altLang="en-US" dirty="0" smtClean="0"/>
              <a:t>务服务器</a:t>
            </a:r>
            <a:r>
              <a:rPr lang="en-US" altLang="zh-CN" dirty="0" smtClean="0"/>
              <a:t>IP</a:t>
            </a:r>
          </a:p>
          <a:p>
            <a:pPr lvl="1"/>
            <a:r>
              <a:rPr lang="en-US" dirty="0" err="1" smtClean="0"/>
              <a:t>V</a:t>
            </a:r>
            <a:r>
              <a:rPr lang="en-US" altLang="zh-CN" dirty="0" err="1" smtClean="0"/>
              <a:t>oLTE</a:t>
            </a:r>
            <a:r>
              <a:rPr lang="zh-CN" altLang="en-US" dirty="0" smtClean="0"/>
              <a:t>相关配置</a:t>
            </a:r>
            <a:endParaRPr lang="en-US" altLang="zh-CN" dirty="0" smtClean="0"/>
          </a:p>
          <a:p>
            <a:pPr lvl="2"/>
            <a:r>
              <a:rPr lang="en-US" dirty="0" smtClean="0"/>
              <a:t>P-CSCF IP</a:t>
            </a:r>
          </a:p>
          <a:p>
            <a:pPr lvl="2"/>
            <a:r>
              <a:rPr lang="zh-CN" altLang="en-US" dirty="0"/>
              <a:t>用户</a:t>
            </a:r>
            <a:r>
              <a:rPr lang="zh-CN" altLang="en-US" dirty="0" smtClean="0"/>
              <a:t>名</a:t>
            </a:r>
            <a:r>
              <a:rPr lang="en-US" altLang="zh-CN" dirty="0" smtClean="0"/>
              <a:t>/</a:t>
            </a:r>
            <a:r>
              <a:rPr lang="zh-CN" altLang="en-US" dirty="0" smtClean="0"/>
              <a:t>域名</a:t>
            </a:r>
            <a:r>
              <a:rPr lang="en-US" altLang="zh-CN" dirty="0" smtClean="0"/>
              <a:t>/</a:t>
            </a:r>
            <a:r>
              <a:rPr lang="zh-CN" altLang="en-US" dirty="0" smtClean="0"/>
              <a:t>密码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鉴权</a:t>
            </a:r>
            <a:r>
              <a:rPr lang="zh-CN" altLang="en-US" dirty="0"/>
              <a:t>用户名</a:t>
            </a:r>
            <a:endParaRPr lang="en-US" altLang="zh-CN" dirty="0" smtClean="0"/>
          </a:p>
          <a:p>
            <a:pPr lvl="2"/>
            <a:r>
              <a:rPr lang="zh-CN" altLang="en-US" dirty="0"/>
              <a:t>如</a:t>
            </a:r>
            <a:r>
              <a:rPr lang="zh-CN" altLang="en-US" dirty="0" smtClean="0"/>
              <a:t>果</a:t>
            </a:r>
            <a:r>
              <a:rPr lang="en-US" altLang="zh-CN" dirty="0" err="1" smtClean="0"/>
              <a:t>VoLTE</a:t>
            </a:r>
            <a:r>
              <a:rPr lang="zh-CN" altLang="en-US" dirty="0" smtClean="0"/>
              <a:t>采用</a:t>
            </a:r>
            <a:r>
              <a:rPr lang="en-US" altLang="zh-CN" dirty="0" smtClean="0"/>
              <a:t>AKA</a:t>
            </a:r>
            <a:r>
              <a:rPr lang="zh-CN" altLang="en-US" dirty="0" smtClean="0"/>
              <a:t>鉴权算法，还需提供以下信息</a:t>
            </a:r>
            <a:endParaRPr lang="en-US" altLang="zh-CN" dirty="0" smtClean="0"/>
          </a:p>
          <a:p>
            <a:pPr lvl="3"/>
            <a:r>
              <a:rPr lang="en-US" dirty="0" err="1" smtClean="0"/>
              <a:t>AKA_Key</a:t>
            </a:r>
            <a:endParaRPr lang="en-US" dirty="0" smtClean="0"/>
          </a:p>
          <a:p>
            <a:pPr lvl="3"/>
            <a:r>
              <a:rPr lang="en-US" dirty="0" err="1"/>
              <a:t>AKA_Operator_Id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435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开户信息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371600"/>
            <a:ext cx="83756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71800"/>
            <a:ext cx="3551237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971800"/>
            <a:ext cx="3924300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3754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E500</a:t>
            </a:r>
            <a:r>
              <a:rPr lang="zh-CN" altLang="en-US" dirty="0" smtClean="0"/>
              <a:t>上电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E500 380V</a:t>
            </a:r>
            <a:r>
              <a:rPr lang="zh-CN" altLang="en-US" dirty="0"/>
              <a:t>上</a:t>
            </a:r>
            <a:r>
              <a:rPr lang="zh-CN" altLang="en-US" dirty="0" smtClean="0"/>
              <a:t>电完成后，请通过</a:t>
            </a:r>
            <a:r>
              <a:rPr lang="en-US" altLang="zh-CN" dirty="0" smtClean="0"/>
              <a:t>PDU</a:t>
            </a:r>
            <a:r>
              <a:rPr lang="zh-CN" altLang="en-US" dirty="0" smtClean="0"/>
              <a:t>上电</a:t>
            </a:r>
            <a:r>
              <a:rPr lang="en-US" altLang="zh-CN" dirty="0" smtClean="0"/>
              <a:t>AC</a:t>
            </a:r>
            <a:r>
              <a:rPr lang="zh-CN" altLang="en-US" dirty="0" smtClean="0"/>
              <a:t>和所有</a:t>
            </a:r>
            <a:r>
              <a:rPr lang="en-US" altLang="zh-CN" dirty="0" smtClean="0"/>
              <a:t>Cell Units</a:t>
            </a:r>
            <a:r>
              <a:rPr lang="zh-CN" altLang="en-US" dirty="0" smtClean="0"/>
              <a:t>。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9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29 U Cabinet 6-Cell Connections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65767"/>
            <a:ext cx="527213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3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dirty="0" smtClean="0"/>
              <a:t>ASC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首先登录</a:t>
            </a:r>
            <a:r>
              <a:rPr lang="en-US" altLang="zh-CN" dirty="0" smtClean="0"/>
              <a:t>ASC</a:t>
            </a:r>
            <a:r>
              <a:rPr lang="zh-CN" altLang="en-US" dirty="0" smtClean="0"/>
              <a:t>，然后</a:t>
            </a:r>
            <a:endParaRPr lang="en-US" altLang="zh-CN" dirty="0" smtClean="0"/>
          </a:p>
          <a:p>
            <a:pPr lvl="1"/>
            <a:r>
              <a:rPr lang="zh-CN" altLang="en-US" dirty="0"/>
              <a:t>根</a:t>
            </a:r>
            <a:r>
              <a:rPr lang="zh-CN" altLang="en-US" dirty="0" smtClean="0"/>
              <a:t>据测试需求选择对应的</a:t>
            </a:r>
            <a:r>
              <a:rPr lang="en-US" altLang="zh-CN" dirty="0" smtClean="0"/>
              <a:t>Group</a:t>
            </a:r>
          </a:p>
          <a:p>
            <a:pPr lvl="1"/>
            <a:r>
              <a:rPr lang="en-US" altLang="zh-CN" dirty="0" smtClean="0"/>
              <a:t>Lock Resources</a:t>
            </a:r>
          </a:p>
          <a:p>
            <a:pPr lvl="1"/>
            <a:r>
              <a:rPr lang="en-US" altLang="zh-CN" dirty="0" smtClean="0"/>
              <a:t>Power On</a:t>
            </a:r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227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固件升级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请根据附录“固件升级”章节，确认是否需要固件升级。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466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</a:t>
            </a:r>
            <a:r>
              <a:rPr lang="en-US" altLang="zh-CN" dirty="0" smtClean="0"/>
              <a:t>TM500</a:t>
            </a:r>
            <a:r>
              <a:rPr lang="zh-CN" altLang="en-US" dirty="0" smtClean="0"/>
              <a:t>脚本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请根据测试环境，更新脚本模板“</a:t>
            </a:r>
            <a:r>
              <a:rPr lang="en-US" altLang="zh-CN" dirty="0"/>
              <a:t>E500_Test_Setup.grf &amp; E500_Test_Setup_VoLTE.grf</a:t>
            </a:r>
            <a:r>
              <a:rPr lang="zh-CN" altLang="en-US" dirty="0" smtClean="0"/>
              <a:t>”</a:t>
            </a:r>
            <a:r>
              <a:rPr lang="zh-CN" altLang="en-US" dirty="0"/>
              <a:t>如下</a:t>
            </a:r>
            <a:r>
              <a:rPr lang="zh-CN" altLang="en-US" dirty="0" smtClean="0"/>
              <a:t>测试步骤的相关参数：</a:t>
            </a:r>
            <a:endParaRPr lang="en-US" altLang="zh-CN" dirty="0" smtClean="0"/>
          </a:p>
          <a:p>
            <a:pPr lvl="1"/>
            <a:r>
              <a:rPr lang="en-US" dirty="0" smtClean="0"/>
              <a:t>Configure Radio Contexts</a:t>
            </a:r>
          </a:p>
          <a:p>
            <a:pPr lvl="1"/>
            <a:r>
              <a:rPr lang="en-US" dirty="0" smtClean="0"/>
              <a:t>Configure USIM</a:t>
            </a:r>
          </a:p>
          <a:p>
            <a:pPr lvl="1"/>
            <a:r>
              <a:rPr lang="en-US" dirty="0" smtClean="0"/>
              <a:t>Configure NAS PLMN Selection</a:t>
            </a:r>
          </a:p>
          <a:p>
            <a:pPr lvl="1"/>
            <a:r>
              <a:rPr lang="en-US" dirty="0" smtClean="0"/>
              <a:t>Define </a:t>
            </a:r>
            <a:r>
              <a:rPr lang="en-US" dirty="0" err="1" smtClean="0"/>
              <a:t>eNB</a:t>
            </a:r>
            <a:r>
              <a:rPr lang="en-US" dirty="0" smtClean="0"/>
              <a:t> Positions</a:t>
            </a:r>
          </a:p>
          <a:p>
            <a:pPr lvl="1"/>
            <a:r>
              <a:rPr lang="en-US" dirty="0" smtClean="0"/>
              <a:t>Start MTS Scenario</a:t>
            </a:r>
          </a:p>
          <a:p>
            <a:pPr lvl="2"/>
            <a:r>
              <a:rPr lang="en-US" dirty="0" smtClean="0"/>
              <a:t>PDN </a:t>
            </a:r>
            <a:r>
              <a:rPr lang="en-US" dirty="0" err="1" smtClean="0"/>
              <a:t>Definiton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434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</a:t>
            </a:r>
            <a:r>
              <a:rPr lang="en-US" altLang="zh-CN" dirty="0" smtClean="0"/>
              <a:t>D1000</a:t>
            </a:r>
            <a:r>
              <a:rPr lang="zh-CN" altLang="en-US" dirty="0" smtClean="0"/>
              <a:t>脚本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Provisioning</a:t>
            </a:r>
            <a:r>
              <a:rPr lang="zh-CN" altLang="en-US" dirty="0" smtClean="0"/>
              <a:t>模板</a:t>
            </a:r>
            <a:endParaRPr lang="en-US" altLang="zh-CN" dirty="0" smtClean="0"/>
          </a:p>
          <a:p>
            <a:pPr lvl="1"/>
            <a:r>
              <a:rPr lang="en-US" altLang="zh-CN" b="1" dirty="0" err="1" smtClean="0"/>
              <a:t>Provisioning_FTP_UDP_VoLTE</a:t>
            </a:r>
            <a:r>
              <a:rPr lang="zh-CN" altLang="en-US" dirty="0" smtClean="0"/>
              <a:t>：生成</a:t>
            </a:r>
            <a:r>
              <a:rPr lang="en-US" altLang="zh-CN" dirty="0" smtClean="0"/>
              <a:t>FTP/UDP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IPv4 </a:t>
            </a:r>
            <a:r>
              <a:rPr lang="en-US" altLang="zh-CN" dirty="0" err="1"/>
              <a:t>VoLTE</a:t>
            </a:r>
            <a:r>
              <a:rPr lang="zh-CN" altLang="en-US" dirty="0"/>
              <a:t>并采用</a:t>
            </a:r>
            <a:r>
              <a:rPr lang="en-US" altLang="zh-CN" dirty="0"/>
              <a:t>Digest</a:t>
            </a:r>
            <a:r>
              <a:rPr lang="zh-CN" altLang="en-US" dirty="0"/>
              <a:t>鉴权算</a:t>
            </a:r>
            <a:r>
              <a:rPr lang="zh-CN" altLang="en-US" dirty="0" smtClean="0"/>
              <a:t>法。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Provisioning_VoLTE_IPv6_AKA</a:t>
            </a:r>
            <a:r>
              <a:rPr lang="zh-CN" altLang="en-US" dirty="0" smtClean="0"/>
              <a:t>：生成</a:t>
            </a:r>
            <a:r>
              <a:rPr lang="en-US" altLang="zh-CN" dirty="0" smtClean="0"/>
              <a:t>IPv6 </a:t>
            </a:r>
            <a:r>
              <a:rPr lang="en-US" altLang="zh-CN" dirty="0" err="1" smtClean="0"/>
              <a:t>VoLTE</a:t>
            </a:r>
            <a:r>
              <a:rPr lang="zh-CN" altLang="en-US" dirty="0" smtClean="0"/>
              <a:t>并采用</a:t>
            </a:r>
            <a:r>
              <a:rPr lang="en-US" altLang="zh-CN" dirty="0" err="1" smtClean="0"/>
              <a:t>VoLTE_AKA_ESP</a:t>
            </a:r>
            <a:r>
              <a:rPr lang="zh-CN" altLang="en-US" dirty="0" smtClean="0"/>
              <a:t>鉴权算法。</a:t>
            </a:r>
            <a:endParaRPr lang="en-US" altLang="zh-CN" dirty="0" smtClean="0"/>
          </a:p>
          <a:p>
            <a:r>
              <a:rPr lang="zh-CN" altLang="en-US" dirty="0" smtClean="0"/>
              <a:t>请根据测试环境，更新</a:t>
            </a:r>
            <a:r>
              <a:rPr lang="en-US" altLang="zh-CN" dirty="0" smtClean="0"/>
              <a:t>Provisioning</a:t>
            </a:r>
            <a:r>
              <a:rPr lang="zh-CN" altLang="en-US" dirty="0" smtClean="0"/>
              <a:t>的配置文件</a:t>
            </a:r>
            <a:r>
              <a:rPr lang="en-US" altLang="zh-CN" dirty="0" smtClean="0"/>
              <a:t>TM500.xml</a:t>
            </a:r>
            <a:r>
              <a:rPr lang="zh-CN" altLang="en-US" dirty="0" smtClean="0"/>
              <a:t>，主要包括：</a:t>
            </a:r>
            <a:endParaRPr lang="en-US" altLang="zh-CN" dirty="0" smtClean="0"/>
          </a:p>
          <a:p>
            <a:pPr lvl="1"/>
            <a:r>
              <a:rPr lang="en-US" dirty="0" smtClean="0"/>
              <a:t>S</a:t>
            </a:r>
            <a:r>
              <a:rPr lang="en-US" altLang="zh-CN" dirty="0"/>
              <a:t>erver </a:t>
            </a:r>
            <a:r>
              <a:rPr lang="en-US" altLang="zh-CN" dirty="0" err="1" smtClean="0"/>
              <a:t>IP_Address</a:t>
            </a:r>
            <a:endParaRPr lang="en-US" altLang="zh-CN" dirty="0" smtClean="0"/>
          </a:p>
          <a:p>
            <a:pPr lvl="1"/>
            <a:r>
              <a:rPr lang="en-US" altLang="zh-CN" dirty="0" err="1"/>
              <a:t>Core_Gateway_IP</a:t>
            </a:r>
            <a:endParaRPr lang="en-US" altLang="zh-CN" dirty="0" smtClean="0"/>
          </a:p>
          <a:p>
            <a:pPr lvl="1"/>
            <a:r>
              <a:rPr lang="en-US" dirty="0" err="1" smtClean="0"/>
              <a:t>V</a:t>
            </a:r>
            <a:r>
              <a:rPr lang="en-US" altLang="zh-CN" dirty="0" err="1" smtClean="0"/>
              <a:t>oLTE</a:t>
            </a:r>
            <a:r>
              <a:rPr lang="zh-CN" altLang="en-US" dirty="0" smtClean="0"/>
              <a:t>相关参数</a:t>
            </a:r>
            <a:endParaRPr lang="en-US" altLang="zh-CN" dirty="0" smtClean="0"/>
          </a:p>
          <a:p>
            <a:pPr lvl="2"/>
            <a:r>
              <a:rPr lang="en-US" dirty="0" smtClean="0"/>
              <a:t>Username/Password</a:t>
            </a:r>
          </a:p>
          <a:p>
            <a:pPr lvl="2"/>
            <a:r>
              <a:rPr lang="en-US" dirty="0" smtClean="0"/>
              <a:t>Domain/</a:t>
            </a:r>
            <a:r>
              <a:rPr lang="en-US" dirty="0" err="1" smtClean="0"/>
              <a:t>SIP_Auth_Username</a:t>
            </a:r>
            <a:endParaRPr lang="en-US" dirty="0" smtClean="0"/>
          </a:p>
          <a:p>
            <a:pPr lvl="2"/>
            <a:r>
              <a:rPr lang="en-US" dirty="0" smtClean="0"/>
              <a:t>AKE A</a:t>
            </a:r>
            <a:r>
              <a:rPr lang="en-US" altLang="zh-CN" dirty="0" smtClean="0"/>
              <a:t>uthentication</a:t>
            </a:r>
          </a:p>
          <a:p>
            <a:pPr lvl="3"/>
            <a:r>
              <a:rPr lang="en-US" dirty="0" err="1" smtClean="0"/>
              <a:t>AKA_Key</a:t>
            </a:r>
            <a:endParaRPr lang="en-US" dirty="0" smtClean="0"/>
          </a:p>
          <a:p>
            <a:pPr lvl="3"/>
            <a:r>
              <a:rPr lang="en-US" dirty="0" err="1" smtClean="0"/>
              <a:t>AKA_Operator_Id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</a:t>
            </a:r>
            <a:r>
              <a:rPr lang="en-US" altLang="zh-CN" dirty="0"/>
              <a:t>D1000</a:t>
            </a:r>
            <a:r>
              <a:rPr lang="zh-CN" altLang="en-US" dirty="0"/>
              <a:t>脚本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TM500</a:t>
            </a:r>
            <a:r>
              <a:rPr lang="zh-CN" altLang="en-US" dirty="0" smtClean="0"/>
              <a:t>配置文件更新完成后，请根据如下步骤，生成</a:t>
            </a:r>
            <a:r>
              <a:rPr lang="en-US" altLang="zh-CN" dirty="0" smtClean="0"/>
              <a:t>D1000</a:t>
            </a:r>
            <a:r>
              <a:rPr lang="zh-CN" altLang="en-US" dirty="0" smtClean="0"/>
              <a:t>脚本。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sz="1600" i="1" dirty="0" smtClean="0"/>
              <a:t>备注：请参阅</a:t>
            </a:r>
            <a:r>
              <a:rPr lang="en-US" altLang="zh-CN" sz="1600" i="1" dirty="0" smtClean="0"/>
              <a:t>CN-002-Real_Data_Application</a:t>
            </a:r>
            <a:r>
              <a:rPr lang="zh-CN" altLang="en-US" sz="1600" i="1" dirty="0" smtClean="0"/>
              <a:t>进一步了解</a:t>
            </a:r>
            <a:r>
              <a:rPr lang="en-US" altLang="zh-CN" sz="1600" i="1" dirty="0" smtClean="0"/>
              <a:t>D1000</a:t>
            </a:r>
            <a:r>
              <a:rPr lang="zh-CN" altLang="en-US" sz="1600" i="1" dirty="0" smtClean="0"/>
              <a:t>的脚本生成。</a:t>
            </a:r>
            <a:endParaRPr lang="en-US" sz="16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676400"/>
            <a:ext cx="7951787" cy="275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75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射频信号确认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838"/>
            <a:ext cx="8281988" cy="5237162"/>
          </a:xfrm>
        </p:spPr>
        <p:txBody>
          <a:bodyPr/>
          <a:lstStyle/>
          <a:p>
            <a:r>
              <a:rPr lang="zh-CN" altLang="en-US" sz="1800" dirty="0" smtClean="0"/>
              <a:t>射</a:t>
            </a:r>
            <a:r>
              <a:rPr lang="zh-CN" altLang="en-US" sz="1800" dirty="0"/>
              <a:t>频卡最大允许输入信号强度（</a:t>
            </a:r>
            <a:r>
              <a:rPr lang="en-US" altLang="zh-CN" sz="1800" dirty="0"/>
              <a:t>RSSI</a:t>
            </a:r>
            <a:r>
              <a:rPr lang="zh-CN" altLang="en-US" sz="1800" dirty="0"/>
              <a:t>）为</a:t>
            </a:r>
            <a:r>
              <a:rPr lang="en-US" altLang="zh-CN" sz="1800" dirty="0"/>
              <a:t>-25dBm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lvl="1"/>
            <a:r>
              <a:rPr lang="zh-CN" altLang="en-US" sz="1800" dirty="0"/>
              <a:t>搭建测试环境时，除了固定衰减器</a:t>
            </a:r>
            <a:r>
              <a:rPr lang="en-US" altLang="zh-CN" sz="1800" dirty="0"/>
              <a:t>30dB</a:t>
            </a:r>
            <a:r>
              <a:rPr lang="zh-CN" altLang="en-US" sz="1800" dirty="0"/>
              <a:t>衰减外，建议设置可调衰减器的初始衰减也为</a:t>
            </a:r>
            <a:r>
              <a:rPr lang="en-US" altLang="zh-CN" sz="1800" dirty="0"/>
              <a:t>30dB</a:t>
            </a:r>
            <a:r>
              <a:rPr lang="zh-CN" altLang="en-US" sz="1800" dirty="0"/>
              <a:t>，后续再做微调。</a:t>
            </a:r>
            <a:endParaRPr lang="en-US" altLang="zh-CN" sz="1800" dirty="0"/>
          </a:p>
          <a:p>
            <a:pPr lvl="1"/>
            <a:r>
              <a:rPr lang="zh-CN" altLang="en-US" sz="1800" dirty="0"/>
              <a:t>建</a:t>
            </a:r>
            <a:r>
              <a:rPr lang="zh-CN" altLang="en-US" sz="1800" dirty="0" smtClean="0"/>
              <a:t>议下行主辅支路（</a:t>
            </a:r>
            <a:r>
              <a:rPr lang="en-US" altLang="zh-CN" sz="1800" dirty="0" smtClean="0"/>
              <a:t>TX1-RX1, TX2-RX2</a:t>
            </a:r>
            <a:r>
              <a:rPr lang="zh-CN" altLang="en-US" sz="1800" dirty="0" smtClean="0"/>
              <a:t>）</a:t>
            </a:r>
            <a:r>
              <a:rPr lang="en-US" altLang="zh-CN" sz="1800" dirty="0" smtClean="0"/>
              <a:t>RSRP</a:t>
            </a:r>
            <a:r>
              <a:rPr lang="zh-CN" altLang="en-US" sz="1800" dirty="0"/>
              <a:t>为</a:t>
            </a:r>
            <a:r>
              <a:rPr lang="en-US" altLang="zh-CN" sz="1800" dirty="0"/>
              <a:t>-60dBm</a:t>
            </a:r>
            <a:r>
              <a:rPr lang="zh-CN" altLang="en-US" sz="1800" dirty="0"/>
              <a:t>，最大不应该超过</a:t>
            </a:r>
            <a:r>
              <a:rPr lang="en-US" altLang="zh-CN" sz="1800" dirty="0"/>
              <a:t>-</a:t>
            </a:r>
            <a:r>
              <a:rPr lang="en-US" altLang="zh-CN" sz="1800" dirty="0" smtClean="0"/>
              <a:t>50dBm</a:t>
            </a:r>
            <a:r>
              <a:rPr lang="zh-CN" altLang="en-US" sz="1800" dirty="0" smtClean="0"/>
              <a:t>；交叉支路（</a:t>
            </a:r>
            <a:r>
              <a:rPr lang="en-US" altLang="zh-CN" sz="1800" dirty="0" smtClean="0"/>
              <a:t>TX1-RX2, TX2-RX1</a:t>
            </a:r>
            <a:r>
              <a:rPr lang="zh-CN" altLang="en-US" sz="1800" dirty="0" smtClean="0"/>
              <a:t>）</a:t>
            </a:r>
            <a:r>
              <a:rPr lang="zh-CN" altLang="en-US" sz="1800" dirty="0"/>
              <a:t>尽可</a:t>
            </a:r>
            <a:r>
              <a:rPr lang="zh-CN" altLang="en-US" sz="1800" dirty="0" smtClean="0"/>
              <a:t>能小（例如：小于</a:t>
            </a:r>
            <a:r>
              <a:rPr lang="en-US" altLang="zh-CN" sz="1800" dirty="0" smtClean="0"/>
              <a:t>-100dBm</a:t>
            </a:r>
            <a:r>
              <a:rPr lang="zh-CN" altLang="en-US" sz="1800" dirty="0" smtClean="0"/>
              <a:t>）。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实验室线缆连接的条件下</a:t>
            </a:r>
            <a:r>
              <a:rPr lang="zh-CN" altLang="en-US" sz="1800" dirty="0" smtClean="0"/>
              <a:t>，主辅支</a:t>
            </a:r>
            <a:r>
              <a:rPr lang="zh-CN" altLang="en-US" sz="1800" dirty="0"/>
              <a:t>路</a:t>
            </a:r>
            <a:r>
              <a:rPr lang="en-US" altLang="zh-CN" sz="1800" dirty="0" smtClean="0"/>
              <a:t>SINR</a:t>
            </a:r>
            <a:r>
              <a:rPr lang="zh-CN" altLang="en-US" sz="1800" dirty="0"/>
              <a:t>基本可以保证在</a:t>
            </a:r>
            <a:r>
              <a:rPr lang="en-US" altLang="zh-CN" sz="1800" dirty="0"/>
              <a:t>30dB</a:t>
            </a:r>
            <a:r>
              <a:rPr lang="zh-CN" altLang="en-US" sz="1800" dirty="0"/>
              <a:t>以</a:t>
            </a:r>
            <a:r>
              <a:rPr lang="zh-CN" altLang="en-US" sz="1800" dirty="0" smtClean="0"/>
              <a:t>上，</a:t>
            </a:r>
            <a:r>
              <a:rPr lang="zh-CN" altLang="en-US" sz="1800" dirty="0"/>
              <a:t>交叉支</a:t>
            </a:r>
            <a:r>
              <a:rPr lang="zh-CN" altLang="en-US" sz="1800" dirty="0" smtClean="0"/>
              <a:t>路</a:t>
            </a:r>
            <a:r>
              <a:rPr lang="en-US" altLang="zh-CN" sz="1800" dirty="0" smtClean="0"/>
              <a:t>SINR</a:t>
            </a:r>
            <a:r>
              <a:rPr lang="zh-CN" altLang="en-US" sz="1800" dirty="0" smtClean="0"/>
              <a:t>最好小于</a:t>
            </a:r>
            <a:r>
              <a:rPr lang="en-US" altLang="zh-CN" sz="1800" dirty="0" smtClean="0"/>
              <a:t>0dB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完</a:t>
            </a:r>
            <a:r>
              <a:rPr lang="zh-CN" altLang="en-US" sz="1800" dirty="0"/>
              <a:t>成小区搜索后（运行</a:t>
            </a:r>
            <a:r>
              <a:rPr lang="en-US" altLang="zh-CN" sz="1800" i="1" dirty="0"/>
              <a:t>Configure Radio Contexts</a:t>
            </a:r>
            <a:r>
              <a:rPr lang="zh-CN" altLang="en-US" sz="1800" dirty="0"/>
              <a:t>），可通过如下命令查询小区</a:t>
            </a:r>
            <a:r>
              <a:rPr lang="en-US" altLang="zh-CN" sz="1800" dirty="0"/>
              <a:t>RSRP/SINR: </a:t>
            </a:r>
          </a:p>
          <a:p>
            <a:pPr marL="571500" lvl="1" indent="0" algn="ctr">
              <a:buNone/>
            </a:pPr>
            <a:r>
              <a:rPr lang="en-US" altLang="zh-CN" sz="1800" dirty="0" err="1"/>
              <a:t>forw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mte</a:t>
            </a:r>
            <a:r>
              <a:rPr lang="en-US" altLang="zh-CN" sz="1800" dirty="0"/>
              <a:t> </a:t>
            </a:r>
            <a:r>
              <a:rPr lang="en-US" altLang="zh-CN" sz="1800" dirty="0" err="1"/>
              <a:t>GetStats</a:t>
            </a:r>
            <a:r>
              <a:rPr lang="en-US" altLang="zh-CN" sz="1800" dirty="0"/>
              <a:t> [6] [-1</a:t>
            </a:r>
            <a:r>
              <a:rPr lang="en-US" altLang="zh-CN" sz="1800" dirty="0" smtClean="0"/>
              <a:t>]</a:t>
            </a:r>
          </a:p>
          <a:p>
            <a:pPr marL="347663" indent="-342900"/>
            <a:endParaRPr lang="en-US" altLang="zh-CN" dirty="0" smtClean="0"/>
          </a:p>
          <a:p>
            <a:pPr marL="4763" indent="0">
              <a:buNone/>
            </a:pPr>
            <a:endParaRPr lang="en-US" altLang="zh-CN" sz="1800" dirty="0" smtClean="0"/>
          </a:p>
          <a:p>
            <a:pPr marL="4763" indent="0">
              <a:buNone/>
            </a:pPr>
            <a:endParaRPr lang="en-US" altLang="zh-CN" sz="1800" dirty="0" smtClean="0"/>
          </a:p>
          <a:p>
            <a:pPr marL="4763" indent="0">
              <a:buNone/>
            </a:pPr>
            <a:endParaRPr lang="en-US" altLang="zh-CN" sz="1400" dirty="0"/>
          </a:p>
          <a:p>
            <a:pPr marL="347663" indent="-342900"/>
            <a:r>
              <a:rPr lang="zh-CN" altLang="en-US" sz="1800" dirty="0" smtClean="0"/>
              <a:t>初</a:t>
            </a:r>
            <a:r>
              <a:rPr lang="zh-CN" altLang="en-US" sz="1800" dirty="0"/>
              <a:t>次搭建测试环境时</a:t>
            </a:r>
            <a:r>
              <a:rPr lang="zh-CN" altLang="en-US" sz="1800" dirty="0" smtClean="0"/>
              <a:t>，请在运行完</a:t>
            </a:r>
            <a:r>
              <a:rPr lang="en-US" altLang="zh-CN" sz="1800" b="1" i="1" dirty="0" err="1" smtClean="0"/>
              <a:t>Init</a:t>
            </a:r>
            <a:r>
              <a:rPr lang="zh-CN" altLang="en-US" sz="1800" dirty="0" smtClean="0"/>
              <a:t>脚本之后，及时确认并确保</a:t>
            </a:r>
            <a:r>
              <a:rPr lang="en-US" altLang="zh-CN" sz="1800" dirty="0" smtClean="0"/>
              <a:t>RSRP/SINR</a:t>
            </a:r>
            <a:r>
              <a:rPr lang="zh-CN" altLang="en-US" sz="1800" dirty="0" smtClean="0"/>
              <a:t>满足上述需求后，再进行测试。</a:t>
            </a:r>
            <a:endParaRPr lang="en-US" altLang="zh-CN" sz="1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648200"/>
            <a:ext cx="7429500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0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预测试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测试环境及脚本均已准备就绪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请依次确认每个小区的</a:t>
            </a:r>
            <a:r>
              <a:rPr lang="en-US" altLang="zh-CN" dirty="0" smtClean="0"/>
              <a:t>RSRP/SINR</a:t>
            </a:r>
            <a:r>
              <a:rPr lang="zh-CN" altLang="en-US" dirty="0" smtClean="0"/>
              <a:t>满足上页所述</a:t>
            </a:r>
            <a:r>
              <a:rPr lang="zh-CN" altLang="en-US" dirty="0"/>
              <a:t>射频信号</a:t>
            </a:r>
            <a:r>
              <a:rPr lang="zh-CN" altLang="en-US" dirty="0" smtClean="0"/>
              <a:t>要求</a:t>
            </a:r>
            <a:endParaRPr lang="en-US" altLang="zh-CN" dirty="0" smtClean="0"/>
          </a:p>
          <a:p>
            <a:pPr lvl="1"/>
            <a:r>
              <a:rPr lang="zh-CN" altLang="en-US" dirty="0"/>
              <a:t>确</a:t>
            </a:r>
            <a:r>
              <a:rPr lang="zh-CN" altLang="en-US" dirty="0" smtClean="0"/>
              <a:t>认</a:t>
            </a:r>
            <a:r>
              <a:rPr lang="en-US" altLang="zh-CN" dirty="0" smtClean="0"/>
              <a:t>UE</a:t>
            </a:r>
            <a:r>
              <a:rPr lang="zh-CN" altLang="en-US" dirty="0" smtClean="0"/>
              <a:t>成功</a:t>
            </a:r>
            <a:r>
              <a:rPr lang="en-US" altLang="zh-CN" dirty="0" smtClean="0"/>
              <a:t>ATTACH</a:t>
            </a:r>
          </a:p>
          <a:p>
            <a:pPr lvl="1"/>
            <a:r>
              <a:rPr lang="en-US" dirty="0" smtClean="0"/>
              <a:t>FTP/</a:t>
            </a:r>
            <a:r>
              <a:rPr lang="en-US" dirty="0" err="1" smtClean="0"/>
              <a:t>V</a:t>
            </a:r>
            <a:r>
              <a:rPr lang="en-US" altLang="zh-CN" dirty="0" err="1" smtClean="0"/>
              <a:t>oLTE</a:t>
            </a:r>
            <a:r>
              <a:rPr lang="zh-CN" altLang="en-US" dirty="0" smtClean="0"/>
              <a:t>业务成功发起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497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1587" y="1268761"/>
            <a:ext cx="7772400" cy="788640"/>
          </a:xfrm>
        </p:spPr>
        <p:txBody>
          <a:bodyPr/>
          <a:lstStyle/>
          <a:p>
            <a:r>
              <a:rPr lang="zh-CN" altLang="en-US" dirty="0" smtClean="0"/>
              <a:t>附录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71600" y="2276872"/>
            <a:ext cx="6408712" cy="2599928"/>
          </a:xfrm>
          <a:prstGeom prst="rect">
            <a:avLst/>
          </a:prstGeom>
        </p:spPr>
        <p:txBody>
          <a:bodyPr/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Arial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20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23666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719263" indent="-2524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95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3052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509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967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DA"/>
              </a:buClr>
              <a:buSzPct val="130000"/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GB" kern="0" dirty="0" smtClean="0">
                <a:solidFill>
                  <a:schemeClr val="bg1"/>
                </a:solidFill>
              </a:rPr>
              <a:t>TM500</a:t>
            </a:r>
            <a:r>
              <a:rPr lang="zh-CN" altLang="en-US" kern="0" dirty="0" smtClean="0">
                <a:solidFill>
                  <a:schemeClr val="bg1"/>
                </a:solidFill>
              </a:rPr>
              <a:t>硬件介绍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kern="0" dirty="0" smtClean="0">
                <a:solidFill>
                  <a:schemeClr val="bg1"/>
                </a:solidFill>
              </a:rPr>
              <a:t>License</a:t>
            </a:r>
            <a:r>
              <a:rPr lang="zh-CN" altLang="en-US" kern="0" dirty="0" smtClean="0">
                <a:solidFill>
                  <a:schemeClr val="bg1"/>
                </a:solidFill>
              </a:rPr>
              <a:t>查询与安装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zh-CN" altLang="en-US" kern="0" dirty="0">
                <a:solidFill>
                  <a:schemeClr val="bg1"/>
                </a:solidFill>
              </a:rPr>
              <a:t>固件升</a:t>
            </a:r>
            <a:r>
              <a:rPr lang="zh-CN" altLang="en-US" kern="0" dirty="0" smtClean="0">
                <a:solidFill>
                  <a:schemeClr val="bg1"/>
                </a:solidFill>
              </a:rPr>
              <a:t>级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altLang="zh-CN" kern="0" dirty="0" smtClean="0">
                <a:solidFill>
                  <a:schemeClr val="bg1"/>
                </a:solidFill>
              </a:rPr>
              <a:t>E500</a:t>
            </a:r>
            <a:r>
              <a:rPr lang="zh-CN" altLang="en-US" kern="0" dirty="0" smtClean="0">
                <a:solidFill>
                  <a:schemeClr val="bg1"/>
                </a:solidFill>
              </a:rPr>
              <a:t>下电</a:t>
            </a:r>
            <a:endParaRPr lang="en-US" altLang="zh-CN" kern="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altLang="zh-CN" kern="0" dirty="0" smtClean="0">
                <a:solidFill>
                  <a:schemeClr val="bg1"/>
                </a:solidFill>
              </a:rPr>
              <a:t>Add Codec AVPs</a:t>
            </a:r>
            <a:endParaRPr lang="en-US" altLang="zh-CN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7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en-US" sz="3200" dirty="0" smtClean="0">
                <a:cs typeface="Arial" pitchFamily="34" charset="0"/>
              </a:rPr>
              <a:t>TM500</a:t>
            </a:r>
            <a:r>
              <a:rPr lang="zh-CN" altLang="en-US" sz="3200" dirty="0" smtClean="0">
                <a:cs typeface="Arial" pitchFamily="34" charset="0"/>
              </a:rPr>
              <a:t>硬件介绍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endParaRPr lang="en-US" altLang="en-US" dirty="0" smtClean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7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TM500</a:t>
            </a:r>
            <a:r>
              <a:rPr lang="zh-CN" altLang="en-US" dirty="0" smtClean="0"/>
              <a:t>硬件介绍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en-US" altLang="zh-CN" dirty="0" smtClean="0"/>
              <a:t>ront Panel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7" name="Picture Placeholder 6" descr="IMG_8046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775" y="1256650"/>
            <a:ext cx="6841790" cy="5091130"/>
          </a:xfrm>
        </p:spPr>
      </p:pic>
    </p:spTree>
    <p:extLst>
      <p:ext uri="{BB962C8B-B14F-4D97-AF65-F5344CB8AC3E}">
        <p14:creationId xmlns:p14="http://schemas.microsoft.com/office/powerpoint/2010/main" val="32043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 (Access Concentrator)</a:t>
            </a:r>
            <a:r>
              <a:rPr lang="zh-CN" altLang="en-US" dirty="0"/>
              <a:t>：用于集中控制其它</a:t>
            </a:r>
            <a:r>
              <a:rPr lang="en-US" altLang="zh-CN" dirty="0"/>
              <a:t>Cell Units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Access Concentrator (AC)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34067"/>
            <a:ext cx="6635750" cy="480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7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7" y="2353660"/>
            <a:ext cx="8224723" cy="344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TM500</a:t>
            </a:r>
            <a:r>
              <a:rPr lang="zh-CN" altLang="en-US" dirty="0" smtClean="0"/>
              <a:t>硬件介绍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zh-CN" dirty="0" smtClean="0"/>
              <a:t>B</a:t>
            </a:r>
            <a:r>
              <a:rPr lang="en-US" altLang="zh-CN" dirty="0" smtClean="0"/>
              <a:t>ack Panel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716982" y="1857663"/>
            <a:ext cx="1229167" cy="272415"/>
          </a:xfrm>
          <a:prstGeom prst="wedgeRoundRectCallout">
            <a:avLst>
              <a:gd name="adj1" fmla="val 37832"/>
              <a:gd name="adj2" fmla="val 40459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Radio card(s)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1998865" y="1993872"/>
            <a:ext cx="1075767" cy="272415"/>
          </a:xfrm>
          <a:prstGeom prst="wedgeRoundRectCallout">
            <a:avLst>
              <a:gd name="adj1" fmla="val -26067"/>
              <a:gd name="adj2" fmla="val 306692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600" dirty="0" smtClean="0"/>
              <a:t>HLP </a:t>
            </a: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card(s)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077145" y="6003520"/>
            <a:ext cx="1142760" cy="272415"/>
          </a:xfrm>
          <a:prstGeom prst="wedgeRoundRectCallout">
            <a:avLst>
              <a:gd name="adj1" fmla="val -63072"/>
              <a:gd name="adj2" fmla="val -29013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MCH card(s)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3957520" y="6003519"/>
            <a:ext cx="1088839" cy="272415"/>
          </a:xfrm>
          <a:prstGeom prst="wedgeRoundRectCallout">
            <a:avLst>
              <a:gd name="adj1" fmla="val -88806"/>
              <a:gd name="adj2" fmla="val -41009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DSP card(s)</a:t>
            </a:r>
          </a:p>
        </p:txBody>
      </p:sp>
    </p:spTree>
    <p:extLst>
      <p:ext uri="{BB962C8B-B14F-4D97-AF65-F5344CB8AC3E}">
        <p14:creationId xmlns:p14="http://schemas.microsoft.com/office/powerpoint/2010/main" val="35408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TM500 </a:t>
            </a:r>
            <a:r>
              <a:rPr lang="zh-CN" altLang="en-US" dirty="0" smtClean="0"/>
              <a:t>硬件介绍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They give clues on their operation.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TM500 LED Indicators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860" y="1379740"/>
            <a:ext cx="16954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470" y="1397233"/>
            <a:ext cx="21526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86480" y="5662412"/>
            <a:ext cx="3770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A4F2"/>
              </a:buClr>
              <a:buNone/>
            </a:pPr>
            <a:r>
              <a:rPr lang="en-GB" sz="1600" dirty="0" smtClean="0"/>
              <a:t>‘On’ position (Left), ‘Off’ position (right)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2843775" y="2967120"/>
            <a:ext cx="2073870" cy="2506813"/>
          </a:xfrm>
          <a:prstGeom prst="wedgeRoundRectCallout">
            <a:avLst>
              <a:gd name="adj1" fmla="val -93481"/>
              <a:gd name="adj2" fmla="val 4053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Blue light indicates the card is not in operation.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lang="en-GB" sz="1400" baseline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tab to the left of the LED acts as an ON / OFF switch.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lang="en-GB" sz="14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400" dirty="0" smtClean="0"/>
              <a:t>Temperature </a:t>
            </a:r>
            <a:r>
              <a:rPr kumimoji="0" lang="en-GB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overheating will also be indicated by the LED.</a:t>
            </a:r>
            <a:endParaRPr kumimoji="0" lang="en-GB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15" y="3167146"/>
            <a:ext cx="1174320" cy="2645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50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TK599-C</a:t>
            </a:r>
            <a:r>
              <a:rPr lang="en-US" altLang="zh-CN" dirty="0" smtClean="0"/>
              <a:t> 400 </a:t>
            </a:r>
            <a:r>
              <a:rPr lang="en-US" altLang="zh-CN" dirty="0"/>
              <a:t>MHz - 4 GHz Multiband Radio (MBR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The double height of this MBR imposes restriction for future </a:t>
            </a:r>
            <a:r>
              <a:rPr lang="en-US" altLang="zh-CN" dirty="0" smtClean="0"/>
              <a:t>expansion.</a:t>
            </a:r>
          </a:p>
          <a:p>
            <a:pPr lvl="1"/>
            <a:r>
              <a:rPr lang="en-US" altLang="zh-CN" dirty="0"/>
              <a:t>Manufacturing of this double height card is to be scaled </a:t>
            </a:r>
            <a:r>
              <a:rPr lang="en-US" altLang="zh-CN" dirty="0" smtClean="0"/>
              <a:t>down.</a:t>
            </a:r>
            <a:endParaRPr lang="en-US" altLang="zh-CN" dirty="0"/>
          </a:p>
          <a:p>
            <a:r>
              <a:rPr lang="en-US" altLang="zh-CN" b="1" dirty="0" smtClean="0"/>
              <a:t>TK600-C</a:t>
            </a:r>
            <a:r>
              <a:rPr lang="en-US" altLang="zh-CN" dirty="0" smtClean="0"/>
              <a:t> 400 </a:t>
            </a:r>
            <a:r>
              <a:rPr lang="en-US" altLang="zh-CN" dirty="0"/>
              <a:t>MHz - 4 GHz Compact MBR (C-MBR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dirty="0"/>
              <a:t>This is functionally equivalent to TK599-C, but is half the size, enabling up to 4 C-MBRs to be fitted in one chassis (i.e. 2CC CA, 4x4 MIMO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TK613-C</a:t>
            </a:r>
            <a:r>
              <a:rPr lang="en-US" dirty="0" smtClean="0"/>
              <a:t> 400 </a:t>
            </a:r>
            <a:r>
              <a:rPr lang="en-US" dirty="0"/>
              <a:t>MHz - 6 GHz (DL) </a:t>
            </a:r>
            <a:r>
              <a:rPr lang="en-US" dirty="0" smtClean="0"/>
              <a:t>MBR</a:t>
            </a:r>
          </a:p>
          <a:p>
            <a:pPr lvl="1"/>
            <a:r>
              <a:rPr lang="en-US" dirty="0"/>
              <a:t>This is the same size as TK599-C but includes support for up to 6 GHz </a:t>
            </a:r>
            <a:r>
              <a:rPr lang="en-US" dirty="0" smtClean="0"/>
              <a:t>Downlink.</a:t>
            </a:r>
          </a:p>
          <a:p>
            <a:pPr lvl="1"/>
            <a:r>
              <a:rPr lang="en-US" dirty="0"/>
              <a:t>Order this card </a:t>
            </a:r>
            <a:r>
              <a:rPr lang="en-US" dirty="0" smtClean="0"/>
              <a:t>if </a:t>
            </a:r>
            <a:r>
              <a:rPr lang="en-US" dirty="0"/>
              <a:t>the customer requires 4 to 6 GHz support (LTE-U / LAA)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Multi-Band RF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027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Multi-Band RF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2600" y="1252538"/>
            <a:ext cx="3325655" cy="347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buNone/>
            </a:pPr>
            <a:r>
              <a:rPr lang="en-GB" altLang="en-US" sz="1800" b="1" dirty="0" smtClean="0">
                <a:latin typeface="Arial" charset="0"/>
              </a:rPr>
              <a:t>Full height or Half height: same functionality.</a:t>
            </a:r>
            <a:endParaRPr lang="en-GB" altLang="en-US" sz="1800" b="1" dirty="0">
              <a:latin typeface="Arial" charset="0"/>
            </a:endParaRPr>
          </a:p>
          <a:p>
            <a:pPr>
              <a:buNone/>
            </a:pPr>
            <a:endParaRPr lang="en-GB" altLang="en-US" sz="1800" b="1" dirty="0" smtClean="0">
              <a:latin typeface="Arial" charset="0"/>
            </a:endParaRPr>
          </a:p>
          <a:p>
            <a:pPr>
              <a:buNone/>
            </a:pPr>
            <a:r>
              <a:rPr lang="en-GB" altLang="en-US" sz="1800" b="1" dirty="0" smtClean="0">
                <a:latin typeface="Arial" charset="0"/>
              </a:rPr>
              <a:t>Frequency </a:t>
            </a:r>
            <a:r>
              <a:rPr lang="en-GB" altLang="en-US" sz="1800" b="1" dirty="0">
                <a:latin typeface="Arial" charset="0"/>
              </a:rPr>
              <a:t>range supported = 400MHz </a:t>
            </a:r>
            <a:r>
              <a:rPr lang="en-GB" altLang="en-US" sz="1800" b="1" dirty="0" smtClean="0">
                <a:latin typeface="Arial" charset="0"/>
              </a:rPr>
              <a:t>to 6GHz</a:t>
            </a:r>
            <a:r>
              <a:rPr lang="en-GB" altLang="en-US" sz="1800" b="1" dirty="0">
                <a:latin typeface="Arial" charset="0"/>
              </a:rPr>
              <a:t>. </a:t>
            </a:r>
          </a:p>
          <a:p>
            <a:pPr>
              <a:buNone/>
            </a:pPr>
            <a:endParaRPr lang="en-GB" altLang="en-US" sz="1800" b="1" dirty="0">
              <a:latin typeface="Arial" charset="0"/>
            </a:endParaRPr>
          </a:p>
          <a:p>
            <a:pPr>
              <a:buNone/>
            </a:pPr>
            <a:r>
              <a:rPr lang="en-GB" altLang="en-US" sz="1800" b="1" dirty="0" smtClean="0">
                <a:latin typeface="Arial" charset="0"/>
              </a:rPr>
              <a:t>Choice of Combined Tx/Rx or dedicated Tx &amp; Rx RF ports.</a:t>
            </a:r>
          </a:p>
          <a:p>
            <a:pPr>
              <a:buNone/>
            </a:pPr>
            <a:endParaRPr lang="en-GB" altLang="en-US" sz="1800" b="1" dirty="0">
              <a:solidFill>
                <a:schemeClr val="accent1"/>
              </a:solidFill>
              <a:latin typeface="Arial" charset="0"/>
            </a:endParaRPr>
          </a:p>
          <a:p>
            <a:pPr>
              <a:buNone/>
            </a:pPr>
            <a:endParaRPr lang="en-GB" altLang="en-US" sz="1800" b="1" dirty="0">
              <a:solidFill>
                <a:schemeClr val="accent1"/>
              </a:solidFill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40" y="1202607"/>
            <a:ext cx="5604430" cy="53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6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Radio Card LED’s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8" y="1847850"/>
            <a:ext cx="2385646" cy="316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831711"/>
            <a:ext cx="6161133" cy="4381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2590800" y="2843213"/>
            <a:ext cx="166760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5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Combined Mode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633538"/>
            <a:ext cx="6667500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153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Dedicated Mode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1690688"/>
            <a:ext cx="650875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7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TM500</a:t>
            </a:r>
            <a:r>
              <a:rPr lang="zh-CN" altLang="en-US" dirty="0"/>
              <a:t>硬件介绍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</a:t>
            </a:r>
            <a:r>
              <a:rPr lang="zh-CN" altLang="en-US" dirty="0" smtClean="0"/>
              <a:t>行最大发射功率</a:t>
            </a:r>
            <a:endParaRPr lang="en-US" altLang="zh-CN" dirty="0" smtClean="0"/>
          </a:p>
          <a:p>
            <a:pPr lvl="1"/>
            <a:r>
              <a:rPr lang="en-US" dirty="0" smtClean="0"/>
              <a:t>Combined Mode: 0dBm</a:t>
            </a:r>
          </a:p>
          <a:p>
            <a:pPr lvl="1"/>
            <a:r>
              <a:rPr lang="en-US" dirty="0" smtClean="0"/>
              <a:t>Dedicated Mode: 16dBm.</a:t>
            </a:r>
          </a:p>
          <a:p>
            <a:r>
              <a:rPr lang="zh-CN" altLang="en-US" dirty="0"/>
              <a:t>射频</a:t>
            </a:r>
            <a:r>
              <a:rPr lang="zh-CN" altLang="en-US" dirty="0" smtClean="0"/>
              <a:t>卡最大允许输入信号强度（</a:t>
            </a:r>
            <a:r>
              <a:rPr lang="en-US" altLang="zh-CN" dirty="0" smtClean="0"/>
              <a:t>RSSI</a:t>
            </a:r>
            <a:r>
              <a:rPr lang="zh-CN" altLang="en-US" dirty="0" smtClean="0"/>
              <a:t>）为</a:t>
            </a:r>
            <a:r>
              <a:rPr lang="en-US" altLang="zh-CN" dirty="0" smtClean="0"/>
              <a:t>-25dBm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搭</a:t>
            </a:r>
            <a:r>
              <a:rPr lang="zh-CN" altLang="en-US" dirty="0" smtClean="0"/>
              <a:t>建测试环境时，除了固定衰减器</a:t>
            </a:r>
            <a:r>
              <a:rPr lang="en-US" altLang="zh-CN" dirty="0" smtClean="0"/>
              <a:t>30dB</a:t>
            </a:r>
            <a:r>
              <a:rPr lang="zh-CN" altLang="en-US" dirty="0" smtClean="0"/>
              <a:t>衰减外，建议设置可调衰减器的初始衰减也为</a:t>
            </a:r>
            <a:r>
              <a:rPr lang="en-US" altLang="zh-CN" dirty="0" smtClean="0"/>
              <a:t>30dB</a:t>
            </a:r>
            <a:r>
              <a:rPr lang="zh-CN" altLang="en-US" dirty="0" smtClean="0"/>
              <a:t>，后续再做微调。</a:t>
            </a:r>
            <a:endParaRPr lang="en-US" altLang="zh-CN" dirty="0" smtClean="0"/>
          </a:p>
          <a:p>
            <a:pPr lvl="1"/>
            <a:r>
              <a:rPr lang="zh-CN" altLang="en-US" dirty="0"/>
              <a:t>建</a:t>
            </a:r>
            <a:r>
              <a:rPr lang="zh-CN" altLang="en-US" dirty="0" smtClean="0"/>
              <a:t>议的下行</a:t>
            </a:r>
            <a:r>
              <a:rPr lang="en-US" altLang="zh-CN" dirty="0" smtClean="0"/>
              <a:t>RSRP</a:t>
            </a:r>
            <a:r>
              <a:rPr lang="zh-CN" altLang="en-US" dirty="0" smtClean="0"/>
              <a:t>为</a:t>
            </a:r>
            <a:r>
              <a:rPr lang="en-US" altLang="zh-CN" dirty="0" smtClean="0"/>
              <a:t>-60dBm</a:t>
            </a:r>
            <a:r>
              <a:rPr lang="zh-CN" altLang="en-US" dirty="0" smtClean="0"/>
              <a:t>，最大不应该超过</a:t>
            </a:r>
            <a:r>
              <a:rPr lang="en-US" altLang="zh-CN" dirty="0"/>
              <a:t>-</a:t>
            </a:r>
            <a:r>
              <a:rPr lang="en-US" altLang="zh-CN" dirty="0" smtClean="0"/>
              <a:t>50dBm</a:t>
            </a:r>
            <a:r>
              <a:rPr lang="zh-CN" altLang="en-US" dirty="0" smtClean="0"/>
              <a:t>。完成小区搜索后（运行</a:t>
            </a:r>
            <a:r>
              <a:rPr lang="en-US" altLang="zh-CN" i="1" dirty="0" smtClean="0"/>
              <a:t>Configure Radio Contexts</a:t>
            </a:r>
            <a:r>
              <a:rPr lang="zh-CN" altLang="en-US" dirty="0" smtClean="0"/>
              <a:t>），可通过如下命令查询小区</a:t>
            </a:r>
            <a:r>
              <a:rPr lang="en-US" altLang="zh-CN" dirty="0" smtClean="0"/>
              <a:t>RSRP/SINR: </a:t>
            </a:r>
          </a:p>
          <a:p>
            <a:pPr marL="571500" lvl="1" indent="0" algn="ctr">
              <a:buNone/>
            </a:pPr>
            <a:r>
              <a:rPr lang="en-US" altLang="zh-CN" dirty="0" err="1"/>
              <a:t>forw</a:t>
            </a:r>
            <a:r>
              <a:rPr lang="en-US" altLang="zh-CN" dirty="0"/>
              <a:t> </a:t>
            </a:r>
            <a:r>
              <a:rPr lang="en-US" altLang="zh-CN" dirty="0" err="1"/>
              <a:t>mte</a:t>
            </a:r>
            <a:r>
              <a:rPr lang="en-US" altLang="zh-CN" dirty="0"/>
              <a:t> </a:t>
            </a:r>
            <a:r>
              <a:rPr lang="en-US" altLang="zh-CN" dirty="0" err="1"/>
              <a:t>GetStats</a:t>
            </a:r>
            <a:r>
              <a:rPr lang="en-US" altLang="zh-CN" dirty="0"/>
              <a:t> [6] [-1] [0]</a:t>
            </a:r>
            <a:endParaRPr lang="en-US" altLang="zh-C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/>
              <a:t>Multi-Band RF cards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608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914400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 descr="Text Box: Title"/>
          <p:cNvSpPr>
            <a:spLocks noGrp="1" noChangeArrowheads="1"/>
          </p:cNvSpPr>
          <p:nvPr>
            <p:ph type="title"/>
          </p:nvPr>
        </p:nvSpPr>
        <p:spPr>
          <a:xfrm>
            <a:off x="611188" y="1341438"/>
            <a:ext cx="8353425" cy="715962"/>
          </a:xfrm>
        </p:spPr>
        <p:txBody>
          <a:bodyPr/>
          <a:lstStyle/>
          <a:p>
            <a:r>
              <a:rPr lang="en-US" altLang="zh-CN" sz="3200" dirty="0" smtClean="0">
                <a:cs typeface="Arial" pitchFamily="34" charset="0"/>
              </a:rPr>
              <a:t>License</a:t>
            </a:r>
            <a:r>
              <a:rPr lang="zh-CN" altLang="en-US" sz="3200" dirty="0" smtClean="0">
                <a:cs typeface="Arial" pitchFamily="34" charset="0"/>
              </a:rPr>
              <a:t>查询与安装</a:t>
            </a:r>
            <a:endParaRPr lang="en-GB" altLang="en-US" sz="3200" dirty="0" smtClean="0"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9200" y="2286000"/>
            <a:ext cx="6248400" cy="2667001"/>
          </a:xfrm>
        </p:spPr>
        <p:txBody>
          <a:bodyPr/>
          <a:lstStyle/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S</a:t>
            </a:r>
            <a:r>
              <a:rPr lang="en-US" altLang="zh-CN" dirty="0" smtClean="0">
                <a:solidFill>
                  <a:schemeClr val="tx2"/>
                </a:solidFill>
                <a:cs typeface="Arial" pitchFamily="34" charset="0"/>
              </a:rPr>
              <a:t>ystem ID</a:t>
            </a:r>
            <a:r>
              <a:rPr lang="zh-CN" altLang="en-US" dirty="0" smtClean="0">
                <a:solidFill>
                  <a:schemeClr val="tx2"/>
                </a:solidFill>
                <a:cs typeface="Arial" pitchFamily="34" charset="0"/>
              </a:rPr>
              <a:t>查询</a:t>
            </a:r>
            <a:endParaRPr lang="en-US" altLang="en-US" dirty="0" smtClean="0">
              <a:solidFill>
                <a:schemeClr val="tx2"/>
              </a:solidFill>
              <a:cs typeface="Arial" pitchFamily="34" charset="0"/>
            </a:endParaRPr>
          </a:p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E500</a:t>
            </a:r>
          </a:p>
          <a:p>
            <a:pPr marL="1023937" lvl="1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AC</a:t>
            </a:r>
          </a:p>
          <a:p>
            <a:pPr marL="1023937" lvl="1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Cell Units</a:t>
            </a:r>
          </a:p>
          <a:p>
            <a:pPr marL="457200" indent="-457200"/>
            <a:r>
              <a:rPr lang="en-US" altLang="en-US" dirty="0" smtClean="0">
                <a:solidFill>
                  <a:schemeClr val="tx2"/>
                </a:solidFill>
                <a:cs typeface="Arial" pitchFamily="34" charset="0"/>
              </a:rPr>
              <a:t>D1000</a:t>
            </a:r>
          </a:p>
        </p:txBody>
      </p:sp>
      <p:pic>
        <p:nvPicPr>
          <p:cNvPr id="41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664200"/>
            <a:ext cx="1801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dirty="0" smtClean="0"/>
              <a:t>AC System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请找负责</a:t>
            </a:r>
            <a:r>
              <a:rPr lang="en-US" altLang="zh-CN" dirty="0"/>
              <a:t>TM500</a:t>
            </a:r>
            <a:r>
              <a:rPr lang="zh-CN" altLang="en-US" dirty="0"/>
              <a:t>接口的销售申请新的</a:t>
            </a:r>
            <a:r>
              <a:rPr lang="en-US" altLang="zh-CN" dirty="0"/>
              <a:t>license</a:t>
            </a:r>
            <a:r>
              <a:rPr lang="zh-CN" altLang="en-US" dirty="0"/>
              <a:t>，需要提供以下信</a:t>
            </a:r>
            <a:r>
              <a:rPr lang="zh-CN" altLang="en-US" dirty="0" smtClean="0"/>
              <a:t>息：</a:t>
            </a:r>
            <a:r>
              <a:rPr lang="en-US" altLang="zh-CN" dirty="0" smtClean="0"/>
              <a:t>AC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Cell Units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System ID</a:t>
            </a:r>
            <a:r>
              <a:rPr lang="zh-CN" altLang="en-US" dirty="0" smtClean="0"/>
              <a:t>以及序列号。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打开</a:t>
            </a:r>
            <a:r>
              <a:rPr lang="en-US" altLang="zh-CN" dirty="0" smtClean="0"/>
              <a:t>TMA</a:t>
            </a:r>
            <a:r>
              <a:rPr lang="zh-CN" altLang="en-US" dirty="0" smtClean="0"/>
              <a:t>，新建一个</a:t>
            </a:r>
            <a:r>
              <a:rPr lang="en-US" altLang="zh-CN" dirty="0" smtClean="0"/>
              <a:t>Session.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95CFEC9-DCDE-483F-9C62-EBF9D31C73AA}" type="datetime3">
              <a:rPr lang="en-US" smtClean="0"/>
              <a:pPr>
                <a:defRPr/>
              </a:pPr>
              <a:t>25 July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600ADF-17AC-4085-9C50-2A0435A05455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62200"/>
            <a:ext cx="4359275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7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obham Wireless colours">
      <a:dk1>
        <a:srgbClr val="1E1E1E"/>
      </a:dk1>
      <a:lt1>
        <a:srgbClr val="FFFFFF"/>
      </a:lt1>
      <a:dk2>
        <a:srgbClr val="00A4F2"/>
      </a:dk2>
      <a:lt2>
        <a:srgbClr val="8996A0"/>
      </a:lt2>
      <a:accent1>
        <a:srgbClr val="00A8B4"/>
      </a:accent1>
      <a:accent2>
        <a:srgbClr val="FF7900"/>
      </a:accent2>
      <a:accent3>
        <a:srgbClr val="165788"/>
      </a:accent3>
      <a:accent4>
        <a:srgbClr val="181818"/>
      </a:accent4>
      <a:accent5>
        <a:srgbClr val="00A8B4"/>
      </a:accent5>
      <a:accent6>
        <a:srgbClr val="165788"/>
      </a:accent6>
      <a:hlink>
        <a:srgbClr val="00A4F2"/>
      </a:hlink>
      <a:folHlink>
        <a:srgbClr val="FF7900"/>
      </a:folHlink>
    </a:clrScheme>
    <a:fontScheme name="Cobham Group Slide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marL="180975" indent="-180975">
          <a:buClr>
            <a:srgbClr val="00A4F2"/>
          </a:buClr>
          <a:defRPr sz="2200" dirty="0" err="1" smtClean="0"/>
        </a:defPPr>
      </a:lstStyle>
    </a:txDef>
  </a:objectDefaults>
  <a:extraClrSchemeLst>
    <a:extraClrScheme>
      <a:clrScheme name="Cobham Group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ham Group Slid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ham Group Slides 13">
        <a:dk1>
          <a:srgbClr val="1E1E1E"/>
        </a:dk1>
        <a:lt1>
          <a:srgbClr val="FFFFFF"/>
        </a:lt1>
        <a:dk2>
          <a:srgbClr val="00A4F2"/>
        </a:dk2>
        <a:lt2>
          <a:srgbClr val="8996A0"/>
        </a:lt2>
        <a:accent1>
          <a:srgbClr val="00A4F2"/>
        </a:accent1>
        <a:accent2>
          <a:srgbClr val="44697D"/>
        </a:accent2>
        <a:accent3>
          <a:srgbClr val="FFFFFF"/>
        </a:accent3>
        <a:accent4>
          <a:srgbClr val="181818"/>
        </a:accent4>
        <a:accent5>
          <a:srgbClr val="AACFF7"/>
        </a:accent5>
        <a:accent6>
          <a:srgbClr val="3D5E71"/>
        </a:accent6>
        <a:hlink>
          <a:srgbClr val="AAA38E"/>
        </a:hlink>
        <a:folHlink>
          <a:srgbClr val="FF7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bham Wireless colours">
    <a:dk1>
      <a:srgbClr val="1E1E1E"/>
    </a:dk1>
    <a:lt1>
      <a:srgbClr val="FFFFFF"/>
    </a:lt1>
    <a:dk2>
      <a:srgbClr val="00A4F2"/>
    </a:dk2>
    <a:lt2>
      <a:srgbClr val="8996A0"/>
    </a:lt2>
    <a:accent1>
      <a:srgbClr val="00A8B4"/>
    </a:accent1>
    <a:accent2>
      <a:srgbClr val="FF7900"/>
    </a:accent2>
    <a:accent3>
      <a:srgbClr val="165788"/>
    </a:accent3>
    <a:accent4>
      <a:srgbClr val="181818"/>
    </a:accent4>
    <a:accent5>
      <a:srgbClr val="00A8B4"/>
    </a:accent5>
    <a:accent6>
      <a:srgbClr val="165788"/>
    </a:accent6>
    <a:hlink>
      <a:srgbClr val="00A4F2"/>
    </a:hlink>
    <a:folHlink>
      <a:srgbClr val="FF7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7362</TotalTime>
  <Words>5728</Words>
  <Application>Microsoft Office PowerPoint</Application>
  <PresentationFormat>On-screen Show (4:3)</PresentationFormat>
  <Paragraphs>917</Paragraphs>
  <Slides>151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2" baseType="lpstr">
      <vt:lpstr>blank</vt:lpstr>
      <vt:lpstr>PowerPoint Presentation</vt:lpstr>
      <vt:lpstr>主要内容</vt:lpstr>
      <vt:lpstr>E500硬件架构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硬件架构</vt:lpstr>
      <vt:lpstr>配电需求</vt:lpstr>
      <vt:lpstr>3相电源连接线</vt:lpstr>
      <vt:lpstr>控制电脑需求</vt:lpstr>
      <vt:lpstr>连接面板</vt:lpstr>
      <vt:lpstr>连接面板</vt:lpstr>
      <vt:lpstr>连接面板</vt:lpstr>
      <vt:lpstr>RF Interconnections</vt:lpstr>
      <vt:lpstr>RF Interconnections</vt:lpstr>
      <vt:lpstr>Ethernet connections</vt:lpstr>
      <vt:lpstr>Ethernet connections</vt:lpstr>
      <vt:lpstr>Ethernet connections</vt:lpstr>
      <vt:lpstr>Ethernet connections</vt:lpstr>
      <vt:lpstr>Ethernet connections</vt:lpstr>
      <vt:lpstr>Ethernet connections</vt:lpstr>
      <vt:lpstr>控制电脑设置</vt:lpstr>
      <vt:lpstr>控制电脑IP</vt:lpstr>
      <vt:lpstr>软件需求</vt:lpstr>
      <vt:lpstr>软件需求</vt:lpstr>
      <vt:lpstr>软件需求</vt:lpstr>
      <vt:lpstr>软件需求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Test Mobile Application (TMA)</vt:lpstr>
      <vt:lpstr>FileZilla Server</vt:lpstr>
      <vt:lpstr>FileZilla Server</vt:lpstr>
      <vt:lpstr>FileZilla Server</vt:lpstr>
      <vt:lpstr>FileZilla Server</vt:lpstr>
      <vt:lpstr>FileZilla Server</vt:lpstr>
      <vt:lpstr>FileZilla Server</vt:lpstr>
      <vt:lpstr>FileZilla Server</vt:lpstr>
      <vt:lpstr>FileZilla Server</vt:lpstr>
      <vt:lpstr>FileZilla Server</vt:lpstr>
      <vt:lpstr>FileZilla Server</vt:lpstr>
      <vt:lpstr>PuTTY</vt:lpstr>
      <vt:lpstr>RDA客户端</vt:lpstr>
      <vt:lpstr>RDA客户端</vt:lpstr>
      <vt:lpstr>RDA客户端</vt:lpstr>
      <vt:lpstr>Python</vt:lpstr>
      <vt:lpstr>Python</vt:lpstr>
      <vt:lpstr>Wireshark</vt:lpstr>
      <vt:lpstr>预调试</vt:lpstr>
      <vt:lpstr>预调试</vt:lpstr>
      <vt:lpstr>线缆连接</vt:lpstr>
      <vt:lpstr>开户信息</vt:lpstr>
      <vt:lpstr>开户信息</vt:lpstr>
      <vt:lpstr>E500上电</vt:lpstr>
      <vt:lpstr>配置ASC</vt:lpstr>
      <vt:lpstr>固件升级</vt:lpstr>
      <vt:lpstr>更新TM500脚本</vt:lpstr>
      <vt:lpstr>生成D1000脚本</vt:lpstr>
      <vt:lpstr>生成D1000脚本</vt:lpstr>
      <vt:lpstr>射频信号确认</vt:lpstr>
      <vt:lpstr>预测试</vt:lpstr>
      <vt:lpstr>附录</vt:lpstr>
      <vt:lpstr>TM500硬件介绍</vt:lpstr>
      <vt:lpstr>TM500硬件介绍</vt:lpstr>
      <vt:lpstr>TM500硬件介绍</vt:lpstr>
      <vt:lpstr>TM500 硬件介绍</vt:lpstr>
      <vt:lpstr>TM500硬件介绍</vt:lpstr>
      <vt:lpstr>TM500硬件介绍</vt:lpstr>
      <vt:lpstr>TM500硬件介绍</vt:lpstr>
      <vt:lpstr>TM500硬件介绍</vt:lpstr>
      <vt:lpstr>TM500硬件介绍</vt:lpstr>
      <vt:lpstr>TM500硬件介绍</vt:lpstr>
      <vt:lpstr>License查询与安装</vt:lpstr>
      <vt:lpstr>查询AC System ID</vt:lpstr>
      <vt:lpstr>查询AC System ID</vt:lpstr>
      <vt:lpstr>查询AC System ID</vt:lpstr>
      <vt:lpstr>查询AC System ID</vt:lpstr>
      <vt:lpstr>查询AC System ID</vt:lpstr>
      <vt:lpstr>查询GFRU信息</vt:lpstr>
      <vt:lpstr>查询TM500 #1 System ID</vt:lpstr>
      <vt:lpstr>查询TM500 #1 System ID</vt:lpstr>
      <vt:lpstr>查询TM500 #1 System ID</vt:lpstr>
      <vt:lpstr>查询TM500 #1 System ID</vt:lpstr>
      <vt:lpstr>查询TM500 #2/#3 System ID</vt:lpstr>
      <vt:lpstr>License查询与安装</vt:lpstr>
      <vt:lpstr>License查询与安装</vt:lpstr>
      <vt:lpstr>License查询与安装</vt:lpstr>
      <vt:lpstr>License查询与安装</vt:lpstr>
      <vt:lpstr>License查询与安装</vt:lpstr>
      <vt:lpstr>D1000 License查询</vt:lpstr>
      <vt:lpstr>D1000 License查询</vt:lpstr>
      <vt:lpstr>D1000 License查询</vt:lpstr>
      <vt:lpstr>D1000 License查询</vt:lpstr>
      <vt:lpstr>固件升级</vt:lpstr>
      <vt:lpstr>固件升级</vt:lpstr>
      <vt:lpstr>固件升级</vt:lpstr>
      <vt:lpstr>固件升级</vt:lpstr>
      <vt:lpstr>固件升级</vt:lpstr>
      <vt:lpstr>固件升级</vt:lpstr>
      <vt:lpstr>固件升级</vt:lpstr>
      <vt:lpstr>固件升级</vt:lpstr>
      <vt:lpstr>固件升级</vt:lpstr>
      <vt:lpstr>固件升级</vt:lpstr>
      <vt:lpstr>固件升级</vt:lpstr>
      <vt:lpstr>E500下电</vt:lpstr>
      <vt:lpstr>E500下电</vt:lpstr>
      <vt:lpstr>AC &amp; Cell Units下电</vt:lpstr>
      <vt:lpstr>D1000重启和关机</vt:lpstr>
      <vt:lpstr>D1000重启和关机</vt:lpstr>
      <vt:lpstr>D1000重启和关机</vt:lpstr>
      <vt:lpstr>E500下电</vt:lpstr>
      <vt:lpstr>E500下电</vt:lpstr>
      <vt:lpstr>Add Codec AVPs</vt:lpstr>
      <vt:lpstr>Add Codec AVPs</vt:lpstr>
      <vt:lpstr>Add Codec AVPs</vt:lpstr>
      <vt:lpstr>Add Codec AVPs</vt:lpstr>
      <vt:lpstr>Add Codec AVPs</vt:lpstr>
      <vt:lpstr>Add Codec AVPs</vt:lpstr>
      <vt:lpstr>Add Codec AVPs</vt:lpstr>
      <vt:lpstr>Add Codec AVPs</vt:lpstr>
      <vt:lpstr>Add Codec AVPs</vt:lpstr>
      <vt:lpstr>Add Codec AVPs</vt:lpstr>
      <vt:lpstr>Add Codec AVPs</vt:lpstr>
      <vt:lpstr>References</vt:lpstr>
      <vt:lpstr>Change History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Klein Jiang</dc:creator>
  <cp:lastModifiedBy>Klein Jiang</cp:lastModifiedBy>
  <cp:revision>845</cp:revision>
  <dcterms:created xsi:type="dcterms:W3CDTF">2016-06-03T03:55:21Z</dcterms:created>
  <dcterms:modified xsi:type="dcterms:W3CDTF">2016-07-25T15:37:35Z</dcterms:modified>
</cp:coreProperties>
</file>